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1" r:id="rId1"/>
  </p:sldMasterIdLst>
  <p:notesMasterIdLst>
    <p:notesMasterId r:id="rId94"/>
  </p:notesMasterIdLst>
  <p:sldIdLst>
    <p:sldId id="350" r:id="rId2"/>
    <p:sldId id="290" r:id="rId3"/>
    <p:sldId id="292" r:id="rId4"/>
    <p:sldId id="256" r:id="rId5"/>
    <p:sldId id="257" r:id="rId6"/>
    <p:sldId id="258" r:id="rId7"/>
    <p:sldId id="259" r:id="rId8"/>
    <p:sldId id="299" r:id="rId9"/>
    <p:sldId id="297" r:id="rId10"/>
    <p:sldId id="298" r:id="rId11"/>
    <p:sldId id="260" r:id="rId12"/>
    <p:sldId id="261" r:id="rId13"/>
    <p:sldId id="300" r:id="rId14"/>
    <p:sldId id="262" r:id="rId15"/>
    <p:sldId id="306" r:id="rId16"/>
    <p:sldId id="307" r:id="rId17"/>
    <p:sldId id="308" r:id="rId18"/>
    <p:sldId id="263" r:id="rId19"/>
    <p:sldId id="309" r:id="rId20"/>
    <p:sldId id="311" r:id="rId21"/>
    <p:sldId id="312" r:id="rId22"/>
    <p:sldId id="301" r:id="rId23"/>
    <p:sldId id="302" r:id="rId24"/>
    <p:sldId id="342" r:id="rId25"/>
    <p:sldId id="343" r:id="rId26"/>
    <p:sldId id="344" r:id="rId27"/>
    <p:sldId id="318" r:id="rId28"/>
    <p:sldId id="303" r:id="rId29"/>
    <p:sldId id="304" r:id="rId30"/>
    <p:sldId id="305" r:id="rId31"/>
    <p:sldId id="319" r:id="rId32"/>
    <p:sldId id="313" r:id="rId33"/>
    <p:sldId id="266" r:id="rId34"/>
    <p:sldId id="264" r:id="rId35"/>
    <p:sldId id="265" r:id="rId36"/>
    <p:sldId id="296" r:id="rId37"/>
    <p:sldId id="267" r:id="rId38"/>
    <p:sldId id="268" r:id="rId39"/>
    <p:sldId id="269" r:id="rId40"/>
    <p:sldId id="270" r:id="rId41"/>
    <p:sldId id="320" r:id="rId42"/>
    <p:sldId id="271" r:id="rId43"/>
    <p:sldId id="272" r:id="rId44"/>
    <p:sldId id="273" r:id="rId45"/>
    <p:sldId id="274" r:id="rId46"/>
    <p:sldId id="275" r:id="rId47"/>
    <p:sldId id="276" r:id="rId48"/>
    <p:sldId id="277" r:id="rId49"/>
    <p:sldId id="321" r:id="rId50"/>
    <p:sldId id="278" r:id="rId51"/>
    <p:sldId id="279" r:id="rId52"/>
    <p:sldId id="280" r:id="rId53"/>
    <p:sldId id="281" r:id="rId54"/>
    <p:sldId id="282" r:id="rId55"/>
    <p:sldId id="283" r:id="rId56"/>
    <p:sldId id="284" r:id="rId57"/>
    <p:sldId id="285" r:id="rId58"/>
    <p:sldId id="287" r:id="rId59"/>
    <p:sldId id="294" r:id="rId60"/>
    <p:sldId id="295" r:id="rId61"/>
    <p:sldId id="288" r:id="rId62"/>
    <p:sldId id="289" r:id="rId63"/>
    <p:sldId id="291" r:id="rId64"/>
    <p:sldId id="293" r:id="rId65"/>
    <p:sldId id="329" r:id="rId66"/>
    <p:sldId id="328" r:id="rId67"/>
    <p:sldId id="345" r:id="rId68"/>
    <p:sldId id="346" r:id="rId69"/>
    <p:sldId id="315" r:id="rId70"/>
    <p:sldId id="316" r:id="rId71"/>
    <p:sldId id="317" r:id="rId72"/>
    <p:sldId id="323" r:id="rId73"/>
    <p:sldId id="324" r:id="rId74"/>
    <p:sldId id="325" r:id="rId75"/>
    <p:sldId id="326" r:id="rId76"/>
    <p:sldId id="314" r:id="rId77"/>
    <p:sldId id="327" r:id="rId78"/>
    <p:sldId id="330" r:id="rId79"/>
    <p:sldId id="331" r:id="rId80"/>
    <p:sldId id="332" r:id="rId81"/>
    <p:sldId id="333" r:id="rId82"/>
    <p:sldId id="334" r:id="rId83"/>
    <p:sldId id="335" r:id="rId84"/>
    <p:sldId id="336" r:id="rId85"/>
    <p:sldId id="338" r:id="rId86"/>
    <p:sldId id="339" r:id="rId87"/>
    <p:sldId id="340" r:id="rId88"/>
    <p:sldId id="341" r:id="rId89"/>
    <p:sldId id="347" r:id="rId90"/>
    <p:sldId id="348" r:id="rId91"/>
    <p:sldId id="349" r:id="rId92"/>
    <p:sldId id="337"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72CB4D3-1F29-419F-8E23-66770C37EBA3}" type="doc">
      <dgm:prSet loTypeId="urn:microsoft.com/office/officeart/2005/8/layout/venn1" loCatId="relationship" qsTypeId="urn:microsoft.com/office/officeart/2005/8/quickstyle/simple1#1" qsCatId="simple" csTypeId="urn:microsoft.com/office/officeart/2005/8/colors/accent1_2#1" csCatId="accent1" phldr="1"/>
      <dgm:spPr/>
    </dgm:pt>
    <dgm:pt modelId="{25ED5E70-0251-47CF-93B2-EEF61B55D5D2}">
      <dgm:prSet phldrT="[Text]" custT="1"/>
      <dgm:spPr/>
      <dgm:t>
        <a:bodyPr/>
        <a:lstStyle/>
        <a:p>
          <a:r>
            <a:rPr lang="en-IN" sz="2000" b="1" dirty="0"/>
            <a:t>Insolvency</a:t>
          </a:r>
          <a:r>
            <a:rPr lang="en-IN" sz="1600" dirty="0"/>
            <a:t> is the inability of a person or corporation to pay their bills as and when they become due and payable. </a:t>
          </a:r>
        </a:p>
      </dgm:t>
    </dgm:pt>
    <dgm:pt modelId="{8BCEE4CC-9991-4003-9262-C102802FA019}" type="parTrans" cxnId="{CD300197-7440-4A88-9010-7A6290377E1C}">
      <dgm:prSet/>
      <dgm:spPr/>
      <dgm:t>
        <a:bodyPr/>
        <a:lstStyle/>
        <a:p>
          <a:endParaRPr lang="en-IN"/>
        </a:p>
      </dgm:t>
    </dgm:pt>
    <dgm:pt modelId="{86BA5D30-1F72-4190-9E3E-B55C14EBDC99}" type="sibTrans" cxnId="{CD300197-7440-4A88-9010-7A6290377E1C}">
      <dgm:prSet/>
      <dgm:spPr/>
      <dgm:t>
        <a:bodyPr/>
        <a:lstStyle/>
        <a:p>
          <a:endParaRPr lang="en-IN"/>
        </a:p>
      </dgm:t>
    </dgm:pt>
    <dgm:pt modelId="{F3126EAB-37A2-4D92-88E1-CF856C34D5DE}">
      <dgm:prSet phldrT="[Text]" custT="1"/>
      <dgm:spPr/>
      <dgm:t>
        <a:bodyPr/>
        <a:lstStyle/>
        <a:p>
          <a:r>
            <a:rPr lang="en-IN" sz="2000" b="1" dirty="0"/>
            <a:t>Liquidation</a:t>
          </a:r>
          <a:r>
            <a:rPr lang="en-IN" sz="2000" dirty="0"/>
            <a:t> is the process of winding up a corporation or incorporated entity.</a:t>
          </a:r>
        </a:p>
      </dgm:t>
    </dgm:pt>
    <dgm:pt modelId="{9ABE0384-2706-4359-80BD-A78CCC9790AD}" type="parTrans" cxnId="{337FC7A7-14D8-438D-BF64-1EAF5A620994}">
      <dgm:prSet/>
      <dgm:spPr/>
      <dgm:t>
        <a:bodyPr/>
        <a:lstStyle/>
        <a:p>
          <a:endParaRPr lang="en-IN"/>
        </a:p>
      </dgm:t>
    </dgm:pt>
    <dgm:pt modelId="{35024E5A-5CF2-4838-814D-AABCAC3EC001}" type="sibTrans" cxnId="{337FC7A7-14D8-438D-BF64-1EAF5A620994}">
      <dgm:prSet/>
      <dgm:spPr/>
      <dgm:t>
        <a:bodyPr/>
        <a:lstStyle/>
        <a:p>
          <a:endParaRPr lang="en-IN"/>
        </a:p>
      </dgm:t>
    </dgm:pt>
    <dgm:pt modelId="{19528065-38C1-48E0-9D99-7C0174449358}">
      <dgm:prSet phldrT="[Text]" custT="1"/>
      <dgm:spPr/>
      <dgm:t>
        <a:bodyPr/>
        <a:lstStyle/>
        <a:p>
          <a:pPr algn="ctr"/>
          <a:r>
            <a:rPr lang="en-IN" sz="1800" b="1" dirty="0"/>
            <a:t>     Bankruptcy</a:t>
          </a:r>
          <a:r>
            <a:rPr lang="en-IN" sz="1800" dirty="0"/>
            <a:t>      </a:t>
          </a:r>
          <a:r>
            <a:rPr lang="en-IN" sz="2000" dirty="0"/>
            <a:t>is when a person is declared incapable of paying their due and payable bills.</a:t>
          </a:r>
        </a:p>
      </dgm:t>
    </dgm:pt>
    <dgm:pt modelId="{60C1CB5F-8EB5-4353-83D5-40E12F727070}" type="parTrans" cxnId="{D25ACAAB-87D7-46F7-A675-C78634A4EA6D}">
      <dgm:prSet/>
      <dgm:spPr/>
      <dgm:t>
        <a:bodyPr/>
        <a:lstStyle/>
        <a:p>
          <a:endParaRPr lang="en-IN"/>
        </a:p>
      </dgm:t>
    </dgm:pt>
    <dgm:pt modelId="{D6B6DBD6-19B0-427D-990E-24D60F16FF51}" type="sibTrans" cxnId="{D25ACAAB-87D7-46F7-A675-C78634A4EA6D}">
      <dgm:prSet/>
      <dgm:spPr/>
      <dgm:t>
        <a:bodyPr/>
        <a:lstStyle/>
        <a:p>
          <a:endParaRPr lang="en-IN"/>
        </a:p>
      </dgm:t>
    </dgm:pt>
    <dgm:pt modelId="{34656249-5121-44CA-A535-67E4E9AB051B}" type="pres">
      <dgm:prSet presAssocID="{B72CB4D3-1F29-419F-8E23-66770C37EBA3}" presName="compositeShape" presStyleCnt="0">
        <dgm:presLayoutVars>
          <dgm:chMax val="7"/>
          <dgm:dir/>
          <dgm:resizeHandles val="exact"/>
        </dgm:presLayoutVars>
      </dgm:prSet>
      <dgm:spPr/>
    </dgm:pt>
    <dgm:pt modelId="{CDB864F8-4E41-4970-B449-6E0CB36E765B}" type="pres">
      <dgm:prSet presAssocID="{25ED5E70-0251-47CF-93B2-EEF61B55D5D2}" presName="circ1" presStyleLbl="vennNode1" presStyleIdx="0" presStyleCnt="3" custLinFactNeighborY="-7144"/>
      <dgm:spPr/>
    </dgm:pt>
    <dgm:pt modelId="{866FF2F6-80CD-4767-B666-417A4FD7EB5F}" type="pres">
      <dgm:prSet presAssocID="{25ED5E70-0251-47CF-93B2-EEF61B55D5D2}" presName="circ1Tx" presStyleLbl="revTx" presStyleIdx="0" presStyleCnt="0">
        <dgm:presLayoutVars>
          <dgm:chMax val="0"/>
          <dgm:chPref val="0"/>
          <dgm:bulletEnabled val="1"/>
        </dgm:presLayoutVars>
      </dgm:prSet>
      <dgm:spPr/>
    </dgm:pt>
    <dgm:pt modelId="{AAF1080D-2C3E-4975-BB44-B457D5D62664}" type="pres">
      <dgm:prSet presAssocID="{F3126EAB-37A2-4D92-88E1-CF856C34D5DE}" presName="circ2" presStyleLbl="vennNode1" presStyleIdx="1" presStyleCnt="3" custLinFactNeighborX="15082" custLinFactNeighborY="397"/>
      <dgm:spPr/>
    </dgm:pt>
    <dgm:pt modelId="{04707D89-F81C-4C00-B882-B8438A3DE3EA}" type="pres">
      <dgm:prSet presAssocID="{F3126EAB-37A2-4D92-88E1-CF856C34D5DE}" presName="circ2Tx" presStyleLbl="revTx" presStyleIdx="0" presStyleCnt="0">
        <dgm:presLayoutVars>
          <dgm:chMax val="0"/>
          <dgm:chPref val="0"/>
          <dgm:bulletEnabled val="1"/>
        </dgm:presLayoutVars>
      </dgm:prSet>
      <dgm:spPr/>
    </dgm:pt>
    <dgm:pt modelId="{F5BF2F79-35CF-43B8-8364-1F62009E394D}" type="pres">
      <dgm:prSet presAssocID="{19528065-38C1-48E0-9D99-7C0174449358}" presName="circ3" presStyleLbl="vennNode1" presStyleIdx="2" presStyleCnt="3" custLinFactNeighborX="9168" custLinFactNeighborY="6224"/>
      <dgm:spPr/>
    </dgm:pt>
    <dgm:pt modelId="{259E1CA2-2AB6-45D6-A484-97C893BE6C47}" type="pres">
      <dgm:prSet presAssocID="{19528065-38C1-48E0-9D99-7C0174449358}" presName="circ3Tx" presStyleLbl="revTx" presStyleIdx="0" presStyleCnt="0">
        <dgm:presLayoutVars>
          <dgm:chMax val="0"/>
          <dgm:chPref val="0"/>
          <dgm:bulletEnabled val="1"/>
        </dgm:presLayoutVars>
      </dgm:prSet>
      <dgm:spPr/>
    </dgm:pt>
  </dgm:ptLst>
  <dgm:cxnLst>
    <dgm:cxn modelId="{CDFE2F14-9189-46EC-99D7-CC65E7836FCE}" type="presOf" srcId="{19528065-38C1-48E0-9D99-7C0174449358}" destId="{F5BF2F79-35CF-43B8-8364-1F62009E394D}" srcOrd="0" destOrd="0" presId="urn:microsoft.com/office/officeart/2005/8/layout/venn1"/>
    <dgm:cxn modelId="{24C4B318-E9AE-4708-A497-CFBCCDEA9EB1}" type="presOf" srcId="{19528065-38C1-48E0-9D99-7C0174449358}" destId="{259E1CA2-2AB6-45D6-A484-97C893BE6C47}" srcOrd="1" destOrd="0" presId="urn:microsoft.com/office/officeart/2005/8/layout/venn1"/>
    <dgm:cxn modelId="{FD660D30-A2F1-4385-B296-F7CA4FD1A0FD}" type="presOf" srcId="{25ED5E70-0251-47CF-93B2-EEF61B55D5D2}" destId="{CDB864F8-4E41-4970-B449-6E0CB36E765B}" srcOrd="0" destOrd="0" presId="urn:microsoft.com/office/officeart/2005/8/layout/venn1"/>
    <dgm:cxn modelId="{5A9DB74E-7576-4D29-BFB9-1D5C9449EDC5}" type="presOf" srcId="{F3126EAB-37A2-4D92-88E1-CF856C34D5DE}" destId="{04707D89-F81C-4C00-B882-B8438A3DE3EA}" srcOrd="1" destOrd="0" presId="urn:microsoft.com/office/officeart/2005/8/layout/venn1"/>
    <dgm:cxn modelId="{CB1B1E71-489C-4D18-BF92-06741BCAE996}" type="presOf" srcId="{F3126EAB-37A2-4D92-88E1-CF856C34D5DE}" destId="{AAF1080D-2C3E-4975-BB44-B457D5D62664}" srcOrd="0" destOrd="0" presId="urn:microsoft.com/office/officeart/2005/8/layout/venn1"/>
    <dgm:cxn modelId="{E04EEB8A-2433-4C8C-A781-073E494CA332}" type="presOf" srcId="{B72CB4D3-1F29-419F-8E23-66770C37EBA3}" destId="{34656249-5121-44CA-A535-67E4E9AB051B}" srcOrd="0" destOrd="0" presId="urn:microsoft.com/office/officeart/2005/8/layout/venn1"/>
    <dgm:cxn modelId="{CD300197-7440-4A88-9010-7A6290377E1C}" srcId="{B72CB4D3-1F29-419F-8E23-66770C37EBA3}" destId="{25ED5E70-0251-47CF-93B2-EEF61B55D5D2}" srcOrd="0" destOrd="0" parTransId="{8BCEE4CC-9991-4003-9262-C102802FA019}" sibTransId="{86BA5D30-1F72-4190-9E3E-B55C14EBDC99}"/>
    <dgm:cxn modelId="{337FC7A7-14D8-438D-BF64-1EAF5A620994}" srcId="{B72CB4D3-1F29-419F-8E23-66770C37EBA3}" destId="{F3126EAB-37A2-4D92-88E1-CF856C34D5DE}" srcOrd="1" destOrd="0" parTransId="{9ABE0384-2706-4359-80BD-A78CCC9790AD}" sibTransId="{35024E5A-5CF2-4838-814D-AABCAC3EC001}"/>
    <dgm:cxn modelId="{D25ACAAB-87D7-46F7-A675-C78634A4EA6D}" srcId="{B72CB4D3-1F29-419F-8E23-66770C37EBA3}" destId="{19528065-38C1-48E0-9D99-7C0174449358}" srcOrd="2" destOrd="0" parTransId="{60C1CB5F-8EB5-4353-83D5-40E12F727070}" sibTransId="{D6B6DBD6-19B0-427D-990E-24D60F16FF51}"/>
    <dgm:cxn modelId="{81C892BF-B04E-4B32-A0E8-D4BE5B0EDE88}" type="presOf" srcId="{25ED5E70-0251-47CF-93B2-EEF61B55D5D2}" destId="{866FF2F6-80CD-4767-B666-417A4FD7EB5F}" srcOrd="1" destOrd="0" presId="urn:microsoft.com/office/officeart/2005/8/layout/venn1"/>
    <dgm:cxn modelId="{54FCC018-4770-4309-A7CB-3A3B21E63872}" type="presParOf" srcId="{34656249-5121-44CA-A535-67E4E9AB051B}" destId="{CDB864F8-4E41-4970-B449-6E0CB36E765B}" srcOrd="0" destOrd="0" presId="urn:microsoft.com/office/officeart/2005/8/layout/venn1"/>
    <dgm:cxn modelId="{4E7AB811-1335-428B-9756-A49EF31BFA61}" type="presParOf" srcId="{34656249-5121-44CA-A535-67E4E9AB051B}" destId="{866FF2F6-80CD-4767-B666-417A4FD7EB5F}" srcOrd="1" destOrd="0" presId="urn:microsoft.com/office/officeart/2005/8/layout/venn1"/>
    <dgm:cxn modelId="{FE245C3D-5FB3-4364-8C82-3311981CF77C}" type="presParOf" srcId="{34656249-5121-44CA-A535-67E4E9AB051B}" destId="{AAF1080D-2C3E-4975-BB44-B457D5D62664}" srcOrd="2" destOrd="0" presId="urn:microsoft.com/office/officeart/2005/8/layout/venn1"/>
    <dgm:cxn modelId="{DF3442B4-9C05-4C95-95A1-73A44D4A636B}" type="presParOf" srcId="{34656249-5121-44CA-A535-67E4E9AB051B}" destId="{04707D89-F81C-4C00-B882-B8438A3DE3EA}" srcOrd="3" destOrd="0" presId="urn:microsoft.com/office/officeart/2005/8/layout/venn1"/>
    <dgm:cxn modelId="{926B374C-79F4-435F-BD92-6977B3F9DC27}" type="presParOf" srcId="{34656249-5121-44CA-A535-67E4E9AB051B}" destId="{F5BF2F79-35CF-43B8-8364-1F62009E394D}" srcOrd="4" destOrd="0" presId="urn:microsoft.com/office/officeart/2005/8/layout/venn1"/>
    <dgm:cxn modelId="{6DA84B5A-0EB4-4D70-99A6-B1D51DEFBC1D}" type="presParOf" srcId="{34656249-5121-44CA-A535-67E4E9AB051B}" destId="{259E1CA2-2AB6-45D6-A484-97C893BE6C47}"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2CB4D3-1F29-419F-8E23-66770C37EBA3}" type="doc">
      <dgm:prSet loTypeId="urn:microsoft.com/office/officeart/2005/8/layout/venn1" loCatId="relationship" qsTypeId="urn:microsoft.com/office/officeart/2005/8/quickstyle/simple1#1" qsCatId="simple" csTypeId="urn:microsoft.com/office/officeart/2005/8/colors/accent1_2#1" csCatId="accent1" phldr="1"/>
      <dgm:spPr/>
    </dgm:pt>
    <dgm:pt modelId="{25ED5E70-0251-47CF-93B2-EEF61B55D5D2}">
      <dgm:prSet phldrT="[Text]" custT="1"/>
      <dgm:spPr/>
      <dgm:t>
        <a:bodyPr/>
        <a:lstStyle/>
        <a:p>
          <a:r>
            <a:rPr lang="en-IN" sz="2200" b="1" dirty="0"/>
            <a:t>Section 7</a:t>
          </a:r>
          <a:r>
            <a:rPr lang="en-IN" sz="1800" dirty="0"/>
            <a:t> CIRP can be initiated by FC either by itself or jointly with other FCs if Corporate Debtors Commits a default </a:t>
          </a:r>
        </a:p>
      </dgm:t>
    </dgm:pt>
    <dgm:pt modelId="{8BCEE4CC-9991-4003-9262-C102802FA019}" type="parTrans" cxnId="{CD300197-7440-4A88-9010-7A6290377E1C}">
      <dgm:prSet/>
      <dgm:spPr/>
      <dgm:t>
        <a:bodyPr/>
        <a:lstStyle/>
        <a:p>
          <a:endParaRPr lang="en-IN"/>
        </a:p>
      </dgm:t>
    </dgm:pt>
    <dgm:pt modelId="{86BA5D30-1F72-4190-9E3E-B55C14EBDC99}" type="sibTrans" cxnId="{CD300197-7440-4A88-9010-7A6290377E1C}">
      <dgm:prSet/>
      <dgm:spPr/>
      <dgm:t>
        <a:bodyPr/>
        <a:lstStyle/>
        <a:p>
          <a:endParaRPr lang="en-IN"/>
        </a:p>
      </dgm:t>
    </dgm:pt>
    <dgm:pt modelId="{F3126EAB-37A2-4D92-88E1-CF856C34D5DE}">
      <dgm:prSet phldrT="[Text]" custT="1"/>
      <dgm:spPr/>
      <dgm:t>
        <a:bodyPr/>
        <a:lstStyle/>
        <a:p>
          <a:r>
            <a:rPr lang="en-IN" sz="2100" b="1" dirty="0"/>
            <a:t>Section 10 </a:t>
          </a:r>
          <a:r>
            <a:rPr lang="en-IN" sz="2200" dirty="0"/>
            <a:t>CIRP by CD can be initiated Suo moto</a:t>
          </a:r>
        </a:p>
      </dgm:t>
    </dgm:pt>
    <dgm:pt modelId="{9ABE0384-2706-4359-80BD-A78CCC9790AD}" type="parTrans" cxnId="{337FC7A7-14D8-438D-BF64-1EAF5A620994}">
      <dgm:prSet/>
      <dgm:spPr/>
      <dgm:t>
        <a:bodyPr/>
        <a:lstStyle/>
        <a:p>
          <a:endParaRPr lang="en-IN"/>
        </a:p>
      </dgm:t>
    </dgm:pt>
    <dgm:pt modelId="{35024E5A-5CF2-4838-814D-AABCAC3EC001}" type="sibTrans" cxnId="{337FC7A7-14D8-438D-BF64-1EAF5A620994}">
      <dgm:prSet/>
      <dgm:spPr/>
      <dgm:t>
        <a:bodyPr/>
        <a:lstStyle/>
        <a:p>
          <a:endParaRPr lang="en-IN"/>
        </a:p>
      </dgm:t>
    </dgm:pt>
    <dgm:pt modelId="{19528065-38C1-48E0-9D99-7C0174449358}">
      <dgm:prSet phldrT="[Text]" custT="1"/>
      <dgm:spPr/>
      <dgm:t>
        <a:bodyPr/>
        <a:lstStyle/>
        <a:p>
          <a:r>
            <a:rPr lang="en-IN" sz="2000" b="1" dirty="0"/>
            <a:t>Section 9</a:t>
          </a:r>
          <a:r>
            <a:rPr lang="en-IN" sz="2000" dirty="0"/>
            <a:t> CIRP by OC can be initiated if a CD if fails to pay claim amount within 10 days of Demand Notice</a:t>
          </a:r>
          <a:endParaRPr lang="en-IN" sz="2100" dirty="0"/>
        </a:p>
      </dgm:t>
    </dgm:pt>
    <dgm:pt modelId="{60C1CB5F-8EB5-4353-83D5-40E12F727070}" type="parTrans" cxnId="{D25ACAAB-87D7-46F7-A675-C78634A4EA6D}">
      <dgm:prSet/>
      <dgm:spPr/>
      <dgm:t>
        <a:bodyPr/>
        <a:lstStyle/>
        <a:p>
          <a:endParaRPr lang="en-IN"/>
        </a:p>
      </dgm:t>
    </dgm:pt>
    <dgm:pt modelId="{D6B6DBD6-19B0-427D-990E-24D60F16FF51}" type="sibTrans" cxnId="{D25ACAAB-87D7-46F7-A675-C78634A4EA6D}">
      <dgm:prSet/>
      <dgm:spPr/>
      <dgm:t>
        <a:bodyPr/>
        <a:lstStyle/>
        <a:p>
          <a:endParaRPr lang="en-IN"/>
        </a:p>
      </dgm:t>
    </dgm:pt>
    <dgm:pt modelId="{34656249-5121-44CA-A535-67E4E9AB051B}" type="pres">
      <dgm:prSet presAssocID="{B72CB4D3-1F29-419F-8E23-66770C37EBA3}" presName="compositeShape" presStyleCnt="0">
        <dgm:presLayoutVars>
          <dgm:chMax val="7"/>
          <dgm:dir/>
          <dgm:resizeHandles val="exact"/>
        </dgm:presLayoutVars>
      </dgm:prSet>
      <dgm:spPr/>
    </dgm:pt>
    <dgm:pt modelId="{CDB864F8-4E41-4970-B449-6E0CB36E765B}" type="pres">
      <dgm:prSet presAssocID="{25ED5E70-0251-47CF-93B2-EEF61B55D5D2}" presName="circ1" presStyleLbl="vennNode1" presStyleIdx="0" presStyleCnt="3"/>
      <dgm:spPr/>
    </dgm:pt>
    <dgm:pt modelId="{866FF2F6-80CD-4767-B666-417A4FD7EB5F}" type="pres">
      <dgm:prSet presAssocID="{25ED5E70-0251-47CF-93B2-EEF61B55D5D2}" presName="circ1Tx" presStyleLbl="revTx" presStyleIdx="0" presStyleCnt="0">
        <dgm:presLayoutVars>
          <dgm:chMax val="0"/>
          <dgm:chPref val="0"/>
          <dgm:bulletEnabled val="1"/>
        </dgm:presLayoutVars>
      </dgm:prSet>
      <dgm:spPr/>
    </dgm:pt>
    <dgm:pt modelId="{AAF1080D-2C3E-4975-BB44-B457D5D62664}" type="pres">
      <dgm:prSet presAssocID="{F3126EAB-37A2-4D92-88E1-CF856C34D5DE}" presName="circ2" presStyleLbl="vennNode1" presStyleIdx="1" presStyleCnt="3"/>
      <dgm:spPr/>
    </dgm:pt>
    <dgm:pt modelId="{04707D89-F81C-4C00-B882-B8438A3DE3EA}" type="pres">
      <dgm:prSet presAssocID="{F3126EAB-37A2-4D92-88E1-CF856C34D5DE}" presName="circ2Tx" presStyleLbl="revTx" presStyleIdx="0" presStyleCnt="0">
        <dgm:presLayoutVars>
          <dgm:chMax val="0"/>
          <dgm:chPref val="0"/>
          <dgm:bulletEnabled val="1"/>
        </dgm:presLayoutVars>
      </dgm:prSet>
      <dgm:spPr/>
    </dgm:pt>
    <dgm:pt modelId="{F5BF2F79-35CF-43B8-8364-1F62009E394D}" type="pres">
      <dgm:prSet presAssocID="{19528065-38C1-48E0-9D99-7C0174449358}" presName="circ3" presStyleLbl="vennNode1" presStyleIdx="2" presStyleCnt="3"/>
      <dgm:spPr/>
    </dgm:pt>
    <dgm:pt modelId="{259E1CA2-2AB6-45D6-A484-97C893BE6C47}" type="pres">
      <dgm:prSet presAssocID="{19528065-38C1-48E0-9D99-7C0174449358}" presName="circ3Tx" presStyleLbl="revTx" presStyleIdx="0" presStyleCnt="0">
        <dgm:presLayoutVars>
          <dgm:chMax val="0"/>
          <dgm:chPref val="0"/>
          <dgm:bulletEnabled val="1"/>
        </dgm:presLayoutVars>
      </dgm:prSet>
      <dgm:spPr/>
    </dgm:pt>
  </dgm:ptLst>
  <dgm:cxnLst>
    <dgm:cxn modelId="{7E056508-255E-488B-A206-41190DBB45F6}" type="presOf" srcId="{25ED5E70-0251-47CF-93B2-EEF61B55D5D2}" destId="{CDB864F8-4E41-4970-B449-6E0CB36E765B}" srcOrd="0" destOrd="0" presId="urn:microsoft.com/office/officeart/2005/8/layout/venn1"/>
    <dgm:cxn modelId="{582DB724-FC2B-4B79-9FBA-BE3F371FFEE2}" type="presOf" srcId="{F3126EAB-37A2-4D92-88E1-CF856C34D5DE}" destId="{04707D89-F81C-4C00-B882-B8438A3DE3EA}" srcOrd="1" destOrd="0" presId="urn:microsoft.com/office/officeart/2005/8/layout/venn1"/>
    <dgm:cxn modelId="{0FD6A346-4F9E-42AF-BEFD-7E70FFC8E39A}" type="presOf" srcId="{F3126EAB-37A2-4D92-88E1-CF856C34D5DE}" destId="{AAF1080D-2C3E-4975-BB44-B457D5D62664}" srcOrd="0" destOrd="0" presId="urn:microsoft.com/office/officeart/2005/8/layout/venn1"/>
    <dgm:cxn modelId="{62EF244E-3A61-4530-8EF4-B4D626B144FC}" type="presOf" srcId="{19528065-38C1-48E0-9D99-7C0174449358}" destId="{F5BF2F79-35CF-43B8-8364-1F62009E394D}" srcOrd="0" destOrd="0" presId="urn:microsoft.com/office/officeart/2005/8/layout/venn1"/>
    <dgm:cxn modelId="{CECF9196-3F98-4A13-9862-80DD2D7E6904}" type="presOf" srcId="{25ED5E70-0251-47CF-93B2-EEF61B55D5D2}" destId="{866FF2F6-80CD-4767-B666-417A4FD7EB5F}" srcOrd="1" destOrd="0" presId="urn:microsoft.com/office/officeart/2005/8/layout/venn1"/>
    <dgm:cxn modelId="{CD300197-7440-4A88-9010-7A6290377E1C}" srcId="{B72CB4D3-1F29-419F-8E23-66770C37EBA3}" destId="{25ED5E70-0251-47CF-93B2-EEF61B55D5D2}" srcOrd="0" destOrd="0" parTransId="{8BCEE4CC-9991-4003-9262-C102802FA019}" sibTransId="{86BA5D30-1F72-4190-9E3E-B55C14EBDC99}"/>
    <dgm:cxn modelId="{337FC7A7-14D8-438D-BF64-1EAF5A620994}" srcId="{B72CB4D3-1F29-419F-8E23-66770C37EBA3}" destId="{F3126EAB-37A2-4D92-88E1-CF856C34D5DE}" srcOrd="1" destOrd="0" parTransId="{9ABE0384-2706-4359-80BD-A78CCC9790AD}" sibTransId="{35024E5A-5CF2-4838-814D-AABCAC3EC001}"/>
    <dgm:cxn modelId="{D25ACAAB-87D7-46F7-A675-C78634A4EA6D}" srcId="{B72CB4D3-1F29-419F-8E23-66770C37EBA3}" destId="{19528065-38C1-48E0-9D99-7C0174449358}" srcOrd="2" destOrd="0" parTransId="{60C1CB5F-8EB5-4353-83D5-40E12F727070}" sibTransId="{D6B6DBD6-19B0-427D-990E-24D60F16FF51}"/>
    <dgm:cxn modelId="{F11FADCC-A201-45FC-9899-3D12E2AC66CD}" type="presOf" srcId="{19528065-38C1-48E0-9D99-7C0174449358}" destId="{259E1CA2-2AB6-45D6-A484-97C893BE6C47}" srcOrd="1" destOrd="0" presId="urn:microsoft.com/office/officeart/2005/8/layout/venn1"/>
    <dgm:cxn modelId="{0EF14BE2-E5D0-4B39-92BD-E6FBA77C58C7}" type="presOf" srcId="{B72CB4D3-1F29-419F-8E23-66770C37EBA3}" destId="{34656249-5121-44CA-A535-67E4E9AB051B}" srcOrd="0" destOrd="0" presId="urn:microsoft.com/office/officeart/2005/8/layout/venn1"/>
    <dgm:cxn modelId="{903FD405-157C-478B-A95B-C2F5199BE627}" type="presParOf" srcId="{34656249-5121-44CA-A535-67E4E9AB051B}" destId="{CDB864F8-4E41-4970-B449-6E0CB36E765B}" srcOrd="0" destOrd="0" presId="urn:microsoft.com/office/officeart/2005/8/layout/venn1"/>
    <dgm:cxn modelId="{E66D92CB-AB21-4C59-98FD-A98159A61FD1}" type="presParOf" srcId="{34656249-5121-44CA-A535-67E4E9AB051B}" destId="{866FF2F6-80CD-4767-B666-417A4FD7EB5F}" srcOrd="1" destOrd="0" presId="urn:microsoft.com/office/officeart/2005/8/layout/venn1"/>
    <dgm:cxn modelId="{E1AC8AD8-A3B5-4CF9-B67C-3D655FFD74AA}" type="presParOf" srcId="{34656249-5121-44CA-A535-67E4E9AB051B}" destId="{AAF1080D-2C3E-4975-BB44-B457D5D62664}" srcOrd="2" destOrd="0" presId="urn:microsoft.com/office/officeart/2005/8/layout/venn1"/>
    <dgm:cxn modelId="{DCA1420A-2603-4955-BBC8-46DBB182C8F3}" type="presParOf" srcId="{34656249-5121-44CA-A535-67E4E9AB051B}" destId="{04707D89-F81C-4C00-B882-B8438A3DE3EA}" srcOrd="3" destOrd="0" presId="urn:microsoft.com/office/officeart/2005/8/layout/venn1"/>
    <dgm:cxn modelId="{807D49C7-7C4B-4FA1-B9D6-EAC362D5142E}" type="presParOf" srcId="{34656249-5121-44CA-A535-67E4E9AB051B}" destId="{F5BF2F79-35CF-43B8-8364-1F62009E394D}" srcOrd="4" destOrd="0" presId="urn:microsoft.com/office/officeart/2005/8/layout/venn1"/>
    <dgm:cxn modelId="{81697857-8531-4865-B087-2104C0E6A1EC}" type="presParOf" srcId="{34656249-5121-44CA-A535-67E4E9AB051B}" destId="{259E1CA2-2AB6-45D6-A484-97C893BE6C47}"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864F8-4E41-4970-B449-6E0CB36E765B}">
      <dsp:nvSpPr>
        <dsp:cNvPr id="0" name=""/>
        <dsp:cNvSpPr/>
      </dsp:nvSpPr>
      <dsp:spPr>
        <a:xfrm>
          <a:off x="1476730" y="0"/>
          <a:ext cx="2742715" cy="2742715"/>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IN" sz="2000" b="1" kern="1200" dirty="0"/>
            <a:t>Insolvency</a:t>
          </a:r>
          <a:r>
            <a:rPr lang="en-IN" sz="1600" kern="1200" dirty="0"/>
            <a:t> is the inability of a person or corporation to pay their bills as and when they become due and payable. </a:t>
          </a:r>
        </a:p>
      </dsp:txBody>
      <dsp:txXfrm>
        <a:off x="1842425" y="479975"/>
        <a:ext cx="2011324" cy="1234221"/>
      </dsp:txXfrm>
    </dsp:sp>
    <dsp:sp modelId="{AAF1080D-2C3E-4975-BB44-B457D5D62664}">
      <dsp:nvSpPr>
        <dsp:cNvPr id="0" name=""/>
        <dsp:cNvSpPr/>
      </dsp:nvSpPr>
      <dsp:spPr>
        <a:xfrm>
          <a:off x="2880049" y="1857650"/>
          <a:ext cx="2742715" cy="2742715"/>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IN" sz="2000" b="1" kern="1200" dirty="0"/>
            <a:t>Liquidation</a:t>
          </a:r>
          <a:r>
            <a:rPr lang="en-IN" sz="2000" kern="1200" dirty="0"/>
            <a:t> is the process of winding up a corporation or incorporated entity.</a:t>
          </a:r>
        </a:p>
      </dsp:txBody>
      <dsp:txXfrm>
        <a:off x="3718863" y="2566184"/>
        <a:ext cx="1645629" cy="1508493"/>
      </dsp:txXfrm>
    </dsp:sp>
    <dsp:sp modelId="{F5BF2F79-35CF-43B8-8364-1F62009E394D}">
      <dsp:nvSpPr>
        <dsp:cNvPr id="0" name=""/>
        <dsp:cNvSpPr/>
      </dsp:nvSpPr>
      <dsp:spPr>
        <a:xfrm>
          <a:off x="738519" y="1979325"/>
          <a:ext cx="2742715" cy="2742715"/>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IN" sz="1800" b="1" kern="1200" dirty="0"/>
            <a:t>     Bankruptcy</a:t>
          </a:r>
          <a:r>
            <a:rPr lang="en-IN" sz="1800" kern="1200" dirty="0"/>
            <a:t>      </a:t>
          </a:r>
          <a:r>
            <a:rPr lang="en-IN" sz="2000" kern="1200" dirty="0"/>
            <a:t>is when a person is declared incapable of paying their due and payable bills.</a:t>
          </a:r>
        </a:p>
      </dsp:txBody>
      <dsp:txXfrm>
        <a:off x="996791" y="2687860"/>
        <a:ext cx="1645629" cy="15084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864F8-4E41-4970-B449-6E0CB36E765B}">
      <dsp:nvSpPr>
        <dsp:cNvPr id="0" name=""/>
        <dsp:cNvSpPr/>
      </dsp:nvSpPr>
      <dsp:spPr>
        <a:xfrm>
          <a:off x="1267696" y="148419"/>
          <a:ext cx="3070750" cy="307075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IN" sz="2200" b="1" kern="1200" dirty="0"/>
            <a:t>Section 7</a:t>
          </a:r>
          <a:r>
            <a:rPr lang="en-IN" sz="1800" kern="1200" dirty="0"/>
            <a:t> CIRP can be initiated by FC either by itself or jointly with other FCs if Corporate Debtors Commits a default </a:t>
          </a:r>
        </a:p>
      </dsp:txBody>
      <dsp:txXfrm>
        <a:off x="1677129" y="685800"/>
        <a:ext cx="2251883" cy="1381837"/>
      </dsp:txXfrm>
    </dsp:sp>
    <dsp:sp modelId="{AAF1080D-2C3E-4975-BB44-B457D5D62664}">
      <dsp:nvSpPr>
        <dsp:cNvPr id="0" name=""/>
        <dsp:cNvSpPr/>
      </dsp:nvSpPr>
      <dsp:spPr>
        <a:xfrm>
          <a:off x="2375725" y="2067638"/>
          <a:ext cx="3070750" cy="307075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IN" sz="2100" b="1" kern="1200" dirty="0"/>
            <a:t>Section 10 </a:t>
          </a:r>
          <a:r>
            <a:rPr lang="en-IN" sz="2200" kern="1200" dirty="0"/>
            <a:t>CIRP by CD can be initiated Suo moto</a:t>
          </a:r>
        </a:p>
      </dsp:txBody>
      <dsp:txXfrm>
        <a:off x="3314863" y="2860915"/>
        <a:ext cx="1842450" cy="1688912"/>
      </dsp:txXfrm>
    </dsp:sp>
    <dsp:sp modelId="{F5BF2F79-35CF-43B8-8364-1F62009E394D}">
      <dsp:nvSpPr>
        <dsp:cNvPr id="0" name=""/>
        <dsp:cNvSpPr/>
      </dsp:nvSpPr>
      <dsp:spPr>
        <a:xfrm>
          <a:off x="159667" y="2067638"/>
          <a:ext cx="3070750" cy="307075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IN" sz="2000" b="1" kern="1200" dirty="0"/>
            <a:t>Section 9</a:t>
          </a:r>
          <a:r>
            <a:rPr lang="en-IN" sz="2000" kern="1200" dirty="0"/>
            <a:t> CIRP by OC can be initiated if a CD if fails to pay claim amount within 10 days of Demand Notice</a:t>
          </a:r>
          <a:endParaRPr lang="en-IN" sz="2100" kern="1200" dirty="0"/>
        </a:p>
      </dsp:txBody>
      <dsp:txXfrm>
        <a:off x="448829" y="2860915"/>
        <a:ext cx="1842450" cy="168891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C48191-BF57-40D1-AE19-016A3484802E}" type="datetimeFigureOut">
              <a:rPr lang="en-IN" smtClean="0"/>
              <a:t>01-12-2023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08D954-27A1-4D8E-BE79-ACF51763D54C}" type="slidenum">
              <a:rPr lang="en-IN" smtClean="0"/>
              <a:t>‹#›</a:t>
            </a:fld>
            <a:endParaRPr lang="en-IN"/>
          </a:p>
        </p:txBody>
      </p:sp>
    </p:spTree>
    <p:extLst>
      <p:ext uri="{BB962C8B-B14F-4D97-AF65-F5344CB8AC3E}">
        <p14:creationId xmlns:p14="http://schemas.microsoft.com/office/powerpoint/2010/main" val="3579305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64</a:t>
            </a:fld>
            <a:endParaRPr lang="en-IN"/>
          </a:p>
        </p:txBody>
      </p:sp>
    </p:spTree>
    <p:extLst>
      <p:ext uri="{BB962C8B-B14F-4D97-AF65-F5344CB8AC3E}">
        <p14:creationId xmlns:p14="http://schemas.microsoft.com/office/powerpoint/2010/main" val="1721113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65</a:t>
            </a:fld>
            <a:endParaRPr lang="en-IN"/>
          </a:p>
        </p:txBody>
      </p:sp>
    </p:spTree>
    <p:extLst>
      <p:ext uri="{BB962C8B-B14F-4D97-AF65-F5344CB8AC3E}">
        <p14:creationId xmlns:p14="http://schemas.microsoft.com/office/powerpoint/2010/main" val="1539820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66</a:t>
            </a:fld>
            <a:endParaRPr lang="en-IN"/>
          </a:p>
        </p:txBody>
      </p:sp>
    </p:spTree>
    <p:extLst>
      <p:ext uri="{BB962C8B-B14F-4D97-AF65-F5344CB8AC3E}">
        <p14:creationId xmlns:p14="http://schemas.microsoft.com/office/powerpoint/2010/main" val="1889846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67</a:t>
            </a:fld>
            <a:endParaRPr lang="en-IN"/>
          </a:p>
        </p:txBody>
      </p:sp>
    </p:spTree>
    <p:extLst>
      <p:ext uri="{BB962C8B-B14F-4D97-AF65-F5344CB8AC3E}">
        <p14:creationId xmlns:p14="http://schemas.microsoft.com/office/powerpoint/2010/main" val="198802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68</a:t>
            </a:fld>
            <a:endParaRPr lang="en-IN"/>
          </a:p>
        </p:txBody>
      </p:sp>
    </p:spTree>
    <p:extLst>
      <p:ext uri="{BB962C8B-B14F-4D97-AF65-F5344CB8AC3E}">
        <p14:creationId xmlns:p14="http://schemas.microsoft.com/office/powerpoint/2010/main" val="1872298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69</a:t>
            </a:fld>
            <a:endParaRPr lang="en-IN"/>
          </a:p>
        </p:txBody>
      </p:sp>
    </p:spTree>
    <p:extLst>
      <p:ext uri="{BB962C8B-B14F-4D97-AF65-F5344CB8AC3E}">
        <p14:creationId xmlns:p14="http://schemas.microsoft.com/office/powerpoint/2010/main" val="1763652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70</a:t>
            </a:fld>
            <a:endParaRPr lang="en-IN"/>
          </a:p>
        </p:txBody>
      </p:sp>
    </p:spTree>
    <p:extLst>
      <p:ext uri="{BB962C8B-B14F-4D97-AF65-F5344CB8AC3E}">
        <p14:creationId xmlns:p14="http://schemas.microsoft.com/office/powerpoint/2010/main" val="2983867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71</a:t>
            </a:fld>
            <a:endParaRPr lang="en-IN"/>
          </a:p>
        </p:txBody>
      </p:sp>
    </p:spTree>
    <p:extLst>
      <p:ext uri="{BB962C8B-B14F-4D97-AF65-F5344CB8AC3E}">
        <p14:creationId xmlns:p14="http://schemas.microsoft.com/office/powerpoint/2010/main" val="57533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72</a:t>
            </a:fld>
            <a:endParaRPr lang="en-IN"/>
          </a:p>
        </p:txBody>
      </p:sp>
    </p:spTree>
    <p:extLst>
      <p:ext uri="{BB962C8B-B14F-4D97-AF65-F5344CB8AC3E}">
        <p14:creationId xmlns:p14="http://schemas.microsoft.com/office/powerpoint/2010/main" val="1916613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73</a:t>
            </a:fld>
            <a:endParaRPr lang="en-IN"/>
          </a:p>
        </p:txBody>
      </p:sp>
    </p:spTree>
    <p:extLst>
      <p:ext uri="{BB962C8B-B14F-4D97-AF65-F5344CB8AC3E}">
        <p14:creationId xmlns:p14="http://schemas.microsoft.com/office/powerpoint/2010/main" val="2963469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74</a:t>
            </a:fld>
            <a:endParaRPr lang="en-IN"/>
          </a:p>
        </p:txBody>
      </p:sp>
    </p:spTree>
    <p:extLst>
      <p:ext uri="{BB962C8B-B14F-4D97-AF65-F5344CB8AC3E}">
        <p14:creationId xmlns:p14="http://schemas.microsoft.com/office/powerpoint/2010/main" val="1648263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75</a:t>
            </a:fld>
            <a:endParaRPr lang="en-IN"/>
          </a:p>
        </p:txBody>
      </p:sp>
    </p:spTree>
    <p:extLst>
      <p:ext uri="{BB962C8B-B14F-4D97-AF65-F5344CB8AC3E}">
        <p14:creationId xmlns:p14="http://schemas.microsoft.com/office/powerpoint/2010/main" val="4200971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76</a:t>
            </a:fld>
            <a:endParaRPr lang="en-IN"/>
          </a:p>
        </p:txBody>
      </p:sp>
    </p:spTree>
    <p:extLst>
      <p:ext uri="{BB962C8B-B14F-4D97-AF65-F5344CB8AC3E}">
        <p14:creationId xmlns:p14="http://schemas.microsoft.com/office/powerpoint/2010/main" val="3099363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77</a:t>
            </a:fld>
            <a:endParaRPr lang="en-IN"/>
          </a:p>
        </p:txBody>
      </p:sp>
    </p:spTree>
    <p:extLst>
      <p:ext uri="{BB962C8B-B14F-4D97-AF65-F5344CB8AC3E}">
        <p14:creationId xmlns:p14="http://schemas.microsoft.com/office/powerpoint/2010/main" val="2624658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78</a:t>
            </a:fld>
            <a:endParaRPr lang="en-IN"/>
          </a:p>
        </p:txBody>
      </p:sp>
    </p:spTree>
    <p:extLst>
      <p:ext uri="{BB962C8B-B14F-4D97-AF65-F5344CB8AC3E}">
        <p14:creationId xmlns:p14="http://schemas.microsoft.com/office/powerpoint/2010/main" val="734116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79</a:t>
            </a:fld>
            <a:endParaRPr lang="en-IN"/>
          </a:p>
        </p:txBody>
      </p:sp>
    </p:spTree>
    <p:extLst>
      <p:ext uri="{BB962C8B-B14F-4D97-AF65-F5344CB8AC3E}">
        <p14:creationId xmlns:p14="http://schemas.microsoft.com/office/powerpoint/2010/main" val="4026235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80</a:t>
            </a:fld>
            <a:endParaRPr lang="en-IN"/>
          </a:p>
        </p:txBody>
      </p:sp>
    </p:spTree>
    <p:extLst>
      <p:ext uri="{BB962C8B-B14F-4D97-AF65-F5344CB8AC3E}">
        <p14:creationId xmlns:p14="http://schemas.microsoft.com/office/powerpoint/2010/main" val="3824167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81</a:t>
            </a:fld>
            <a:endParaRPr lang="en-IN"/>
          </a:p>
        </p:txBody>
      </p:sp>
    </p:spTree>
    <p:extLst>
      <p:ext uri="{BB962C8B-B14F-4D97-AF65-F5344CB8AC3E}">
        <p14:creationId xmlns:p14="http://schemas.microsoft.com/office/powerpoint/2010/main" val="1674369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82</a:t>
            </a:fld>
            <a:endParaRPr lang="en-IN"/>
          </a:p>
        </p:txBody>
      </p:sp>
    </p:spTree>
    <p:extLst>
      <p:ext uri="{BB962C8B-B14F-4D97-AF65-F5344CB8AC3E}">
        <p14:creationId xmlns:p14="http://schemas.microsoft.com/office/powerpoint/2010/main" val="1666590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83</a:t>
            </a:fld>
            <a:endParaRPr lang="en-IN"/>
          </a:p>
        </p:txBody>
      </p:sp>
    </p:spTree>
    <p:extLst>
      <p:ext uri="{BB962C8B-B14F-4D97-AF65-F5344CB8AC3E}">
        <p14:creationId xmlns:p14="http://schemas.microsoft.com/office/powerpoint/2010/main" val="3433051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84</a:t>
            </a:fld>
            <a:endParaRPr lang="en-IN"/>
          </a:p>
        </p:txBody>
      </p:sp>
    </p:spTree>
    <p:extLst>
      <p:ext uri="{BB962C8B-B14F-4D97-AF65-F5344CB8AC3E}">
        <p14:creationId xmlns:p14="http://schemas.microsoft.com/office/powerpoint/2010/main" val="1822090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85</a:t>
            </a:fld>
            <a:endParaRPr lang="en-IN"/>
          </a:p>
        </p:txBody>
      </p:sp>
    </p:spTree>
    <p:extLst>
      <p:ext uri="{BB962C8B-B14F-4D97-AF65-F5344CB8AC3E}">
        <p14:creationId xmlns:p14="http://schemas.microsoft.com/office/powerpoint/2010/main" val="596983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86</a:t>
            </a:fld>
            <a:endParaRPr lang="en-IN"/>
          </a:p>
        </p:txBody>
      </p:sp>
    </p:spTree>
    <p:extLst>
      <p:ext uri="{BB962C8B-B14F-4D97-AF65-F5344CB8AC3E}">
        <p14:creationId xmlns:p14="http://schemas.microsoft.com/office/powerpoint/2010/main" val="2050563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87</a:t>
            </a:fld>
            <a:endParaRPr lang="en-IN"/>
          </a:p>
        </p:txBody>
      </p:sp>
    </p:spTree>
    <p:extLst>
      <p:ext uri="{BB962C8B-B14F-4D97-AF65-F5344CB8AC3E}">
        <p14:creationId xmlns:p14="http://schemas.microsoft.com/office/powerpoint/2010/main" val="3032894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88</a:t>
            </a:fld>
            <a:endParaRPr lang="en-IN"/>
          </a:p>
        </p:txBody>
      </p:sp>
    </p:spTree>
    <p:extLst>
      <p:ext uri="{BB962C8B-B14F-4D97-AF65-F5344CB8AC3E}">
        <p14:creationId xmlns:p14="http://schemas.microsoft.com/office/powerpoint/2010/main" val="9385960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89</a:t>
            </a:fld>
            <a:endParaRPr lang="en-IN"/>
          </a:p>
        </p:txBody>
      </p:sp>
    </p:spTree>
    <p:extLst>
      <p:ext uri="{BB962C8B-B14F-4D97-AF65-F5344CB8AC3E}">
        <p14:creationId xmlns:p14="http://schemas.microsoft.com/office/powerpoint/2010/main" val="2474260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90</a:t>
            </a:fld>
            <a:endParaRPr lang="en-IN"/>
          </a:p>
        </p:txBody>
      </p:sp>
    </p:spTree>
    <p:extLst>
      <p:ext uri="{BB962C8B-B14F-4D97-AF65-F5344CB8AC3E}">
        <p14:creationId xmlns:p14="http://schemas.microsoft.com/office/powerpoint/2010/main" val="3410627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91</a:t>
            </a:fld>
            <a:endParaRPr lang="en-IN"/>
          </a:p>
        </p:txBody>
      </p:sp>
    </p:spTree>
    <p:extLst>
      <p:ext uri="{BB962C8B-B14F-4D97-AF65-F5344CB8AC3E}">
        <p14:creationId xmlns:p14="http://schemas.microsoft.com/office/powerpoint/2010/main" val="15302087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D08D954-27A1-4D8E-BE79-ACF51763D54C}" type="slidenum">
              <a:rPr lang="en-IN" smtClean="0"/>
              <a:t>92</a:t>
            </a:fld>
            <a:endParaRPr lang="en-IN"/>
          </a:p>
        </p:txBody>
      </p:sp>
    </p:spTree>
    <p:extLst>
      <p:ext uri="{BB962C8B-B14F-4D97-AF65-F5344CB8AC3E}">
        <p14:creationId xmlns:p14="http://schemas.microsoft.com/office/powerpoint/2010/main" val="660323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2877919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3421900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4059879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80AED9-7AF8-4CC2-A748-D3BB444396D2}" type="datetimeFigureOut">
              <a:rPr lang="en-IN" smtClean="0"/>
              <a:t>01-12-2023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308520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80AED9-7AF8-4CC2-A748-D3BB444396D2}" type="datetimeFigureOut">
              <a:rPr lang="en-IN" smtClean="0"/>
              <a:t>01-12-2023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4232598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80AED9-7AF8-4CC2-A748-D3BB444396D2}" type="datetimeFigureOut">
              <a:rPr lang="en-IN" smtClean="0"/>
              <a:t>01-12-2023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1501022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80AED9-7AF8-4CC2-A748-D3BB444396D2}" type="datetimeFigureOut">
              <a:rPr lang="en-IN" smtClean="0"/>
              <a:t>01-12-2023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2441107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80AED9-7AF8-4CC2-A748-D3BB444396D2}" type="datetimeFigureOut">
              <a:rPr lang="en-IN" smtClean="0"/>
              <a:t>01-12-2023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680749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E8E056-D7CA-4B6F-95A3-24781325DB4E}" type="slidenum">
              <a:rPr lang="en-IN" smtClean="0"/>
              <a:t>‹#›</a:t>
            </a:fld>
            <a:endParaRPr lang="en-IN"/>
          </a:p>
        </p:txBody>
      </p:sp>
      <p:sp>
        <p:nvSpPr>
          <p:cNvPr id="5" name="Date Placeholder 4"/>
          <p:cNvSpPr>
            <a:spLocks noGrp="1"/>
          </p:cNvSpPr>
          <p:nvPr>
            <p:ph type="dt" sz="half" idx="10"/>
          </p:nvPr>
        </p:nvSpPr>
        <p:spPr/>
        <p:txBody>
          <a:bodyPr/>
          <a:lstStyle/>
          <a:p>
            <a:fld id="{8A80AED9-7AF8-4CC2-A748-D3BB444396D2}" type="datetimeFigureOut">
              <a:rPr lang="en-IN" smtClean="0"/>
              <a:t>01-12-2023</a:t>
            </a:fld>
            <a:endParaRPr lang="en-IN"/>
          </a:p>
        </p:txBody>
      </p:sp>
    </p:spTree>
    <p:extLst>
      <p:ext uri="{BB962C8B-B14F-4D97-AF65-F5344CB8AC3E}">
        <p14:creationId xmlns:p14="http://schemas.microsoft.com/office/powerpoint/2010/main" val="2801478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1207995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89680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3152711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39447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3781282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3839496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0AED9-7AF8-4CC2-A748-D3BB444396D2}" type="datetimeFigureOut">
              <a:rPr lang="en-IN" smtClean="0"/>
              <a:t>01-12-2023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E8E056-D7CA-4B6F-95A3-24781325DB4E}" type="slidenum">
              <a:rPr lang="en-IN" smtClean="0"/>
              <a:t>‹#›</a:t>
            </a:fld>
            <a:endParaRPr lang="en-IN"/>
          </a:p>
        </p:txBody>
      </p:sp>
    </p:spTree>
    <p:extLst>
      <p:ext uri="{BB962C8B-B14F-4D97-AF65-F5344CB8AC3E}">
        <p14:creationId xmlns:p14="http://schemas.microsoft.com/office/powerpoint/2010/main" val="3464005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A80AED9-7AF8-4CC2-A748-D3BB444396D2}" type="datetimeFigureOut">
              <a:rPr lang="en-IN" smtClean="0"/>
              <a:t>01-12-2023</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8E8E056-D7CA-4B6F-95A3-24781325DB4E}" type="slidenum">
              <a:rPr lang="en-IN" smtClean="0"/>
              <a:t>‹#›</a:t>
            </a:fld>
            <a:endParaRPr lang="en-IN"/>
          </a:p>
        </p:txBody>
      </p:sp>
    </p:spTree>
    <p:extLst>
      <p:ext uri="{BB962C8B-B14F-4D97-AF65-F5344CB8AC3E}">
        <p14:creationId xmlns:p14="http://schemas.microsoft.com/office/powerpoint/2010/main" val="211502855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hyperlink" Target="mailto:abhishekdhamne@ssdca.in"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317448"/>
            <a:ext cx="8964990" cy="1646302"/>
          </a:xfrm>
        </p:spPr>
        <p:txBody>
          <a:bodyPr/>
          <a:lstStyle/>
          <a:p>
            <a:pPr algn="l"/>
            <a:r>
              <a:rPr lang="en-US" sz="4000" dirty="0">
                <a:solidFill>
                  <a:schemeClr val="tx1"/>
                </a:solidFill>
              </a:rPr>
              <a:t>STATE LEVEL STUDENTS CONFERENCE 2023, NASHIK</a:t>
            </a:r>
            <a:br>
              <a:rPr lang="en-US" sz="4000" dirty="0">
                <a:solidFill>
                  <a:schemeClr val="tx1"/>
                </a:solidFill>
              </a:rPr>
            </a:br>
            <a:endParaRPr lang="en-IN" sz="4000" dirty="0">
              <a:solidFill>
                <a:schemeClr val="tx1"/>
              </a:solidFill>
            </a:endParaRPr>
          </a:p>
        </p:txBody>
      </p:sp>
      <p:sp>
        <p:nvSpPr>
          <p:cNvPr id="3" name="Subtitle 2"/>
          <p:cNvSpPr>
            <a:spLocks noGrp="1"/>
          </p:cNvSpPr>
          <p:nvPr>
            <p:ph type="subTitle" idx="1"/>
          </p:nvPr>
        </p:nvSpPr>
        <p:spPr>
          <a:xfrm>
            <a:off x="1507067" y="4086526"/>
            <a:ext cx="8867019" cy="1096899"/>
          </a:xfrm>
        </p:spPr>
        <p:txBody>
          <a:bodyPr>
            <a:noAutofit/>
          </a:bodyPr>
          <a:lstStyle/>
          <a:p>
            <a:r>
              <a:rPr lang="en-US" sz="2800" dirty="0"/>
              <a:t>CA Abhishek S. Dhamne</a:t>
            </a:r>
          </a:p>
          <a:p>
            <a:r>
              <a:rPr lang="en-US" sz="2800" dirty="0"/>
              <a:t>S. S. Dhamne &amp; Co.</a:t>
            </a:r>
          </a:p>
          <a:p>
            <a:r>
              <a:rPr lang="en-US" sz="2800" dirty="0"/>
              <a:t>Chartered Accountants</a:t>
            </a:r>
          </a:p>
          <a:p>
            <a:r>
              <a:rPr lang="en-US" sz="2800" dirty="0"/>
              <a:t>Pune| Chalisgaon| Ch. Sambhaji Nagar| Mumbai</a:t>
            </a:r>
            <a:endParaRPr lang="en-IN" sz="2800" dirty="0"/>
          </a:p>
        </p:txBody>
      </p:sp>
    </p:spTree>
    <p:extLst>
      <p:ext uri="{BB962C8B-B14F-4D97-AF65-F5344CB8AC3E}">
        <p14:creationId xmlns:p14="http://schemas.microsoft.com/office/powerpoint/2010/main" val="2533280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317448"/>
            <a:ext cx="8964990" cy="1646302"/>
          </a:xfrm>
        </p:spPr>
        <p:txBody>
          <a:bodyPr/>
          <a:lstStyle/>
          <a:p>
            <a:pPr algn="l"/>
            <a:r>
              <a:rPr lang="en-US" sz="3200" dirty="0">
                <a:solidFill>
                  <a:schemeClr val="tx1"/>
                </a:solidFill>
              </a:rPr>
              <a:t>Topics </a:t>
            </a:r>
            <a:br>
              <a:rPr lang="en-US" sz="3200" dirty="0">
                <a:solidFill>
                  <a:schemeClr val="tx1"/>
                </a:solidFill>
              </a:rPr>
            </a:br>
            <a:br>
              <a:rPr lang="en-US" sz="3200" dirty="0">
                <a:solidFill>
                  <a:schemeClr val="tx1"/>
                </a:solidFill>
              </a:rPr>
            </a:br>
            <a:r>
              <a:rPr lang="en-US" sz="3200" dirty="0">
                <a:solidFill>
                  <a:schemeClr val="tx1"/>
                </a:solidFill>
              </a:rPr>
              <a:t>1. Disqualification for appointment of Directors</a:t>
            </a:r>
            <a:br>
              <a:rPr lang="en-US" sz="3200" dirty="0">
                <a:solidFill>
                  <a:schemeClr val="tx1"/>
                </a:solidFill>
              </a:rPr>
            </a:br>
            <a:r>
              <a:rPr lang="en-US" sz="3200" dirty="0">
                <a:solidFill>
                  <a:schemeClr val="tx1"/>
                </a:solidFill>
              </a:rPr>
              <a:t>2. Companies (Auditor’s Report) Order, 2020</a:t>
            </a:r>
            <a:br>
              <a:rPr lang="en-US" sz="3200" dirty="0">
                <a:solidFill>
                  <a:schemeClr val="tx1"/>
                </a:solidFill>
              </a:rPr>
            </a:br>
            <a:r>
              <a:rPr lang="en-US" sz="3200" dirty="0">
                <a:solidFill>
                  <a:schemeClr val="tx1"/>
                </a:solidFill>
              </a:rPr>
              <a:t>3. Corporate Insolvency and Restructuring</a:t>
            </a:r>
            <a:br>
              <a:rPr lang="en-US" sz="3200" dirty="0">
                <a:solidFill>
                  <a:schemeClr val="tx1"/>
                </a:solidFill>
              </a:rPr>
            </a:br>
            <a:endParaRPr lang="en-IN" sz="3200" dirty="0">
              <a:solidFill>
                <a:schemeClr val="tx1"/>
              </a:solidFill>
            </a:endParaRPr>
          </a:p>
        </p:txBody>
      </p:sp>
      <p:sp>
        <p:nvSpPr>
          <p:cNvPr id="3" name="Subtitle 2"/>
          <p:cNvSpPr>
            <a:spLocks noGrp="1"/>
          </p:cNvSpPr>
          <p:nvPr>
            <p:ph type="subTitle" idx="1"/>
          </p:nvPr>
        </p:nvSpPr>
        <p:spPr>
          <a:xfrm>
            <a:off x="1507067" y="4791062"/>
            <a:ext cx="8867019" cy="1096899"/>
          </a:xfrm>
        </p:spPr>
        <p:txBody>
          <a:bodyPr>
            <a:noAutofit/>
          </a:bodyPr>
          <a:lstStyle/>
          <a:p>
            <a:endParaRPr lang="en-IN" sz="1600" dirty="0"/>
          </a:p>
        </p:txBody>
      </p:sp>
    </p:spTree>
    <p:extLst>
      <p:ext uri="{BB962C8B-B14F-4D97-AF65-F5344CB8AC3E}">
        <p14:creationId xmlns:p14="http://schemas.microsoft.com/office/powerpoint/2010/main" val="1207809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1114"/>
          </a:xfrm>
        </p:spPr>
        <p:txBody>
          <a:bodyPr>
            <a:normAutofit/>
          </a:bodyPr>
          <a:lstStyle/>
          <a:p>
            <a:r>
              <a:rPr lang="en-US" sz="3200" dirty="0">
                <a:solidFill>
                  <a:schemeClr val="tx1"/>
                </a:solidFill>
              </a:rPr>
              <a:t>Index</a:t>
            </a:r>
            <a:endParaRPr lang="en-IN" sz="3200"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169866822"/>
              </p:ext>
            </p:extLst>
          </p:nvPr>
        </p:nvGraphicFramePr>
        <p:xfrm>
          <a:off x="1069220" y="1850571"/>
          <a:ext cx="9076266" cy="1483360"/>
        </p:xfrm>
        <a:graphic>
          <a:graphicData uri="http://schemas.openxmlformats.org/drawingml/2006/table">
            <a:tbl>
              <a:tblPr firstRow="1" bandRow="1">
                <a:tableStyleId>{5C22544A-7EE6-4342-B048-85BDC9FD1C3A}</a:tableStyleId>
              </a:tblPr>
              <a:tblGrid>
                <a:gridCol w="1030534">
                  <a:extLst>
                    <a:ext uri="{9D8B030D-6E8A-4147-A177-3AD203B41FA5}">
                      <a16:colId xmlns:a16="http://schemas.microsoft.com/office/drawing/2014/main" val="20000"/>
                    </a:ext>
                  </a:extLst>
                </a:gridCol>
                <a:gridCol w="6086303">
                  <a:extLst>
                    <a:ext uri="{9D8B030D-6E8A-4147-A177-3AD203B41FA5}">
                      <a16:colId xmlns:a16="http://schemas.microsoft.com/office/drawing/2014/main" val="20001"/>
                    </a:ext>
                  </a:extLst>
                </a:gridCol>
                <a:gridCol w="1959429">
                  <a:extLst>
                    <a:ext uri="{9D8B030D-6E8A-4147-A177-3AD203B41FA5}">
                      <a16:colId xmlns:a16="http://schemas.microsoft.com/office/drawing/2014/main" val="20002"/>
                    </a:ext>
                  </a:extLst>
                </a:gridCol>
              </a:tblGrid>
              <a:tr h="370840">
                <a:tc>
                  <a:txBody>
                    <a:bodyPr/>
                    <a:lstStyle/>
                    <a:p>
                      <a:pPr algn="ctr"/>
                      <a:r>
                        <a:rPr lang="en-US" dirty="0"/>
                        <a:t>Sr. No.</a:t>
                      </a:r>
                      <a:endParaRPr lang="en-IN" dirty="0"/>
                    </a:p>
                  </a:txBody>
                  <a:tcPr/>
                </a:tc>
                <a:tc>
                  <a:txBody>
                    <a:bodyPr/>
                    <a:lstStyle/>
                    <a:p>
                      <a:pPr algn="ctr"/>
                      <a:r>
                        <a:rPr lang="en-US" dirty="0"/>
                        <a:t>Topics</a:t>
                      </a:r>
                      <a:endParaRPr lang="en-IN" dirty="0"/>
                    </a:p>
                  </a:txBody>
                  <a:tcPr/>
                </a:tc>
                <a:tc>
                  <a:txBody>
                    <a:bodyPr/>
                    <a:lstStyle/>
                    <a:p>
                      <a:pPr algn="ctr"/>
                      <a:r>
                        <a:rPr lang="en-US" dirty="0"/>
                        <a:t>Slide No.</a:t>
                      </a:r>
                      <a:endParaRPr lang="en-IN" dirty="0"/>
                    </a:p>
                  </a:txBody>
                  <a:tcPr/>
                </a:tc>
                <a:extLst>
                  <a:ext uri="{0D108BD9-81ED-4DB2-BD59-A6C34878D82A}">
                    <a16:rowId xmlns:a16="http://schemas.microsoft.com/office/drawing/2014/main" val="10000"/>
                  </a:ext>
                </a:extLst>
              </a:tr>
              <a:tr h="370840">
                <a:tc>
                  <a:txBody>
                    <a:bodyPr/>
                    <a:lstStyle/>
                    <a:p>
                      <a:pPr algn="ctr"/>
                      <a:r>
                        <a:rPr lang="en-US" dirty="0"/>
                        <a:t>1.</a:t>
                      </a:r>
                      <a:endParaRPr lang="en-IN" dirty="0"/>
                    </a:p>
                  </a:txBody>
                  <a:tcPr/>
                </a:tc>
                <a:tc>
                  <a:txBody>
                    <a:bodyPr/>
                    <a:lstStyle/>
                    <a:p>
                      <a:r>
                        <a:rPr lang="en-US" dirty="0"/>
                        <a:t>Disqualification for Appointment of Directors</a:t>
                      </a:r>
                      <a:endParaRPr lang="en-IN" dirty="0"/>
                    </a:p>
                  </a:txBody>
                  <a:tcPr/>
                </a:tc>
                <a:tc>
                  <a:txBody>
                    <a:bodyPr/>
                    <a:lstStyle/>
                    <a:p>
                      <a:pPr algn="ctr"/>
                      <a:r>
                        <a:rPr lang="en-US" dirty="0"/>
                        <a:t>3-32</a:t>
                      </a:r>
                      <a:endParaRPr lang="en-IN" dirty="0"/>
                    </a:p>
                  </a:txBody>
                  <a:tcPr/>
                </a:tc>
                <a:extLst>
                  <a:ext uri="{0D108BD9-81ED-4DB2-BD59-A6C34878D82A}">
                    <a16:rowId xmlns:a16="http://schemas.microsoft.com/office/drawing/2014/main" val="10001"/>
                  </a:ext>
                </a:extLst>
              </a:tr>
              <a:tr h="370840">
                <a:tc>
                  <a:txBody>
                    <a:bodyPr/>
                    <a:lstStyle/>
                    <a:p>
                      <a:pPr algn="ctr"/>
                      <a:r>
                        <a:rPr lang="en-US" dirty="0"/>
                        <a:t>2.</a:t>
                      </a:r>
                      <a:endParaRPr lang="en-IN" dirty="0"/>
                    </a:p>
                  </a:txBody>
                  <a:tcPr/>
                </a:tc>
                <a:tc>
                  <a:txBody>
                    <a:bodyPr/>
                    <a:lstStyle/>
                    <a:p>
                      <a:r>
                        <a:rPr lang="en-US" dirty="0"/>
                        <a:t>Companies (Auditor’s Report) Order, 2020</a:t>
                      </a:r>
                      <a:endParaRPr lang="en-IN" dirty="0"/>
                    </a:p>
                  </a:txBody>
                  <a:tcPr/>
                </a:tc>
                <a:tc>
                  <a:txBody>
                    <a:bodyPr/>
                    <a:lstStyle/>
                    <a:p>
                      <a:pPr algn="ctr"/>
                      <a:r>
                        <a:rPr lang="en-US" dirty="0"/>
                        <a:t>33-56</a:t>
                      </a:r>
                      <a:endParaRPr lang="en-IN" dirty="0"/>
                    </a:p>
                  </a:txBody>
                  <a:tcPr/>
                </a:tc>
                <a:extLst>
                  <a:ext uri="{0D108BD9-81ED-4DB2-BD59-A6C34878D82A}">
                    <a16:rowId xmlns:a16="http://schemas.microsoft.com/office/drawing/2014/main" val="10002"/>
                  </a:ext>
                </a:extLst>
              </a:tr>
              <a:tr h="370840">
                <a:tc>
                  <a:txBody>
                    <a:bodyPr/>
                    <a:lstStyle/>
                    <a:p>
                      <a:pPr algn="ctr"/>
                      <a:r>
                        <a:rPr lang="en-US" dirty="0"/>
                        <a:t>3.</a:t>
                      </a:r>
                      <a:endParaRPr lang="en-IN" dirty="0"/>
                    </a:p>
                  </a:txBody>
                  <a:tcPr/>
                </a:tc>
                <a:tc>
                  <a:txBody>
                    <a:bodyPr/>
                    <a:lstStyle/>
                    <a:p>
                      <a:r>
                        <a:rPr lang="en-US" dirty="0"/>
                        <a:t>Corporate Insolvency</a:t>
                      </a:r>
                      <a:r>
                        <a:rPr lang="en-US" baseline="0" dirty="0"/>
                        <a:t> and Restructuring</a:t>
                      </a:r>
                      <a:endParaRPr lang="en-IN" dirty="0"/>
                    </a:p>
                  </a:txBody>
                  <a:tcPr/>
                </a:tc>
                <a:tc>
                  <a:txBody>
                    <a:bodyPr/>
                    <a:lstStyle/>
                    <a:p>
                      <a:pPr algn="ctr"/>
                      <a:r>
                        <a:rPr lang="en-US" dirty="0"/>
                        <a:t>57-91</a:t>
                      </a:r>
                      <a:endParaRPr lang="en-IN"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37684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10790394" cy="2782229"/>
          </a:xfrm>
        </p:spPr>
        <p:txBody>
          <a:bodyPr>
            <a:normAutofit/>
          </a:bodyPr>
          <a:lstStyle/>
          <a:p>
            <a:r>
              <a:rPr lang="en-US" dirty="0">
                <a:solidFill>
                  <a:schemeClr val="tx1">
                    <a:lumMod val="95000"/>
                  </a:schemeClr>
                </a:solidFill>
                <a:latin typeface="Algerian" pitchFamily="82" charset="0"/>
              </a:rPr>
              <a:t>DISQUALIFICATION for appointment of directors</a:t>
            </a:r>
            <a:endParaRPr lang="en-IN" dirty="0"/>
          </a:p>
        </p:txBody>
      </p:sp>
    </p:spTree>
    <p:extLst>
      <p:ext uri="{BB962C8B-B14F-4D97-AF65-F5344CB8AC3E}">
        <p14:creationId xmlns:p14="http://schemas.microsoft.com/office/powerpoint/2010/main" val="610068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342900"/>
            <a:ext cx="6019800" cy="571500"/>
          </a:xfrm>
        </p:spPr>
        <p:txBody>
          <a:bodyPr/>
          <a:lstStyle/>
          <a:p>
            <a:r>
              <a:rPr lang="en-US" dirty="0">
                <a:solidFill>
                  <a:schemeClr val="bg1"/>
                </a:solidFill>
              </a:rPr>
              <a:t>Basics</a:t>
            </a:r>
            <a:endParaRPr lang="en-IN" dirty="0">
              <a:solidFill>
                <a:schemeClr val="bg1"/>
              </a:solidFill>
            </a:endParaRPr>
          </a:p>
        </p:txBody>
      </p:sp>
      <p:pic>
        <p:nvPicPr>
          <p:cNvPr id="6" name="Picture Placeholder 5"/>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442" t="1210" r="-366" b="-429"/>
          <a:stretch/>
        </p:blipFill>
        <p:spPr>
          <a:xfrm>
            <a:off x="566858" y="914400"/>
            <a:ext cx="3280974" cy="4572000"/>
          </a:xfrm>
          <a:prstGeom prst="round2DiagRect">
            <a:avLst/>
          </a:prstGeom>
        </p:spPr>
      </p:pic>
      <p:sp>
        <p:nvSpPr>
          <p:cNvPr id="4" name="Text Placeholder 3"/>
          <p:cNvSpPr>
            <a:spLocks noGrp="1"/>
          </p:cNvSpPr>
          <p:nvPr>
            <p:ph type="body" sz="half" idx="2"/>
          </p:nvPr>
        </p:nvSpPr>
        <p:spPr>
          <a:xfrm>
            <a:off x="4111082" y="490653"/>
            <a:ext cx="7764967" cy="5865542"/>
          </a:xfrm>
        </p:spPr>
        <p:txBody>
          <a:bodyPr>
            <a:noAutofit/>
          </a:bodyPr>
          <a:lstStyle/>
          <a:p>
            <a:pPr marL="285750" indent="-285750" algn="just">
              <a:buClrTx/>
              <a:buFont typeface="Wingdings" panose="05000000000000000000" pitchFamily="2" charset="2"/>
              <a:buChar char="v"/>
            </a:pPr>
            <a:r>
              <a:rPr lang="en-US" sz="1800" dirty="0">
                <a:solidFill>
                  <a:schemeClr val="tx1"/>
                </a:solidFill>
                <a:latin typeface="Calibri" panose="020F0502020204030204" pitchFamily="34" charset="0"/>
                <a:cs typeface="Calibri" panose="020F0502020204030204" pitchFamily="34" charset="0"/>
              </a:rPr>
              <a:t>Director is defined under </a:t>
            </a:r>
            <a:r>
              <a:rPr lang="en-US" sz="1800" dirty="0">
                <a:solidFill>
                  <a:srgbClr val="FF0000"/>
                </a:solidFill>
                <a:latin typeface="Calibri" panose="020F0502020204030204" pitchFamily="34" charset="0"/>
                <a:cs typeface="Calibri" panose="020F0502020204030204" pitchFamily="34" charset="0"/>
              </a:rPr>
              <a:t>Section 2(34) of the Companies Act, 2013</a:t>
            </a:r>
            <a:r>
              <a:rPr lang="en-US" sz="1800" dirty="0">
                <a:solidFill>
                  <a:schemeClr val="tx1"/>
                </a:solidFill>
                <a:latin typeface="Calibri" panose="020F0502020204030204" pitchFamily="34" charset="0"/>
                <a:cs typeface="Calibri" panose="020F0502020204030204" pitchFamily="34" charset="0"/>
              </a:rPr>
              <a:t> as a director appointed to the Board of a company</a:t>
            </a:r>
          </a:p>
          <a:p>
            <a:pPr algn="just">
              <a:buClrTx/>
            </a:pPr>
            <a:r>
              <a:rPr lang="en-US" sz="1800" b="1" dirty="0">
                <a:solidFill>
                  <a:schemeClr val="tx1"/>
                </a:solidFill>
                <a:latin typeface="Calibri" panose="020F0502020204030204" pitchFamily="34" charset="0"/>
                <a:cs typeface="Calibri" panose="020F0502020204030204" pitchFamily="34" charset="0"/>
              </a:rPr>
              <a:t>Responsibilities of the Director:</a:t>
            </a:r>
          </a:p>
          <a:p>
            <a:pPr marL="285750" indent="-285750" algn="just">
              <a:buClrTx/>
              <a:buFont typeface="Wingdings" panose="05000000000000000000" pitchFamily="2" charset="2"/>
              <a:buChar char="v"/>
            </a:pPr>
            <a:r>
              <a:rPr lang="en-US" sz="1800" dirty="0">
                <a:solidFill>
                  <a:schemeClr val="tx1"/>
                </a:solidFill>
                <a:latin typeface="Calibri" panose="020F0502020204030204" pitchFamily="34" charset="0"/>
                <a:cs typeface="Calibri" panose="020F0502020204030204" pitchFamily="34" charset="0"/>
              </a:rPr>
              <a:t>The director of the company </a:t>
            </a:r>
            <a:r>
              <a:rPr lang="en-US" sz="1800" b="1" dirty="0">
                <a:solidFill>
                  <a:schemeClr val="tx1"/>
                </a:solidFill>
                <a:latin typeface="Calibri" panose="020F0502020204030204" pitchFamily="34" charset="0"/>
                <a:cs typeface="Calibri" panose="020F0502020204030204" pitchFamily="34" charset="0"/>
              </a:rPr>
              <a:t>must act per the AOA.</a:t>
            </a:r>
          </a:p>
          <a:p>
            <a:pPr marL="285750" indent="-285750" algn="just">
              <a:buClrTx/>
              <a:buFont typeface="Wingdings" panose="05000000000000000000" pitchFamily="2" charset="2"/>
              <a:buChar char="v"/>
            </a:pPr>
            <a:r>
              <a:rPr lang="en-US" sz="1800" dirty="0">
                <a:solidFill>
                  <a:schemeClr val="tx1"/>
                </a:solidFill>
                <a:latin typeface="Calibri" panose="020F0502020204030204" pitchFamily="34" charset="0"/>
                <a:cs typeface="Calibri" panose="020F0502020204030204" pitchFamily="34" charset="0"/>
              </a:rPr>
              <a:t>The director of a company shall </a:t>
            </a:r>
            <a:r>
              <a:rPr lang="en-US" sz="1800" b="1" dirty="0">
                <a:solidFill>
                  <a:schemeClr val="tx1"/>
                </a:solidFill>
                <a:latin typeface="Calibri" panose="020F0502020204030204" pitchFamily="34" charset="0"/>
                <a:cs typeface="Calibri" panose="020F0502020204030204" pitchFamily="34" charset="0"/>
              </a:rPr>
              <a:t>act in good faith </a:t>
            </a:r>
            <a:r>
              <a:rPr lang="en-US" sz="1800" dirty="0">
                <a:solidFill>
                  <a:schemeClr val="tx1"/>
                </a:solidFill>
                <a:latin typeface="Calibri" panose="020F0502020204030204" pitchFamily="34" charset="0"/>
                <a:cs typeface="Calibri" panose="020F0502020204030204" pitchFamily="34" charset="0"/>
              </a:rPr>
              <a:t>to </a:t>
            </a:r>
            <a:r>
              <a:rPr lang="en-US" sz="1800" b="1" dirty="0">
                <a:solidFill>
                  <a:schemeClr val="tx1"/>
                </a:solidFill>
                <a:latin typeface="Calibri" panose="020F0502020204030204" pitchFamily="34" charset="0"/>
                <a:cs typeface="Calibri" panose="020F0502020204030204" pitchFamily="34" charset="0"/>
              </a:rPr>
              <a:t>promote the objects of the company</a:t>
            </a:r>
            <a:r>
              <a:rPr lang="en-US" sz="1800" dirty="0">
                <a:solidFill>
                  <a:schemeClr val="tx1"/>
                </a:solidFill>
                <a:latin typeface="Calibri" panose="020F0502020204030204" pitchFamily="34" charset="0"/>
                <a:cs typeface="Calibri" panose="020F0502020204030204" pitchFamily="34" charset="0"/>
              </a:rPr>
              <a:t> for the benefit of its members/ shareholders as a whole, and in the best interests of the company, its employees, the shareholders, the community and for the protection of the environment.</a:t>
            </a:r>
          </a:p>
          <a:p>
            <a:pPr marL="285750" indent="-285750" algn="just">
              <a:buClrTx/>
              <a:buFont typeface="Wingdings" panose="05000000000000000000" pitchFamily="2" charset="2"/>
              <a:buChar char="v"/>
            </a:pPr>
            <a:r>
              <a:rPr lang="en-US" sz="1800" dirty="0">
                <a:solidFill>
                  <a:schemeClr val="tx1"/>
                </a:solidFill>
                <a:latin typeface="Calibri" panose="020F0502020204030204" pitchFamily="34" charset="0"/>
                <a:cs typeface="Calibri" panose="020F0502020204030204" pitchFamily="34" charset="0"/>
              </a:rPr>
              <a:t>The director of a company shall exercise his duties with due and reasonable care, skill and diligence and shall exercise independent judgment.</a:t>
            </a:r>
          </a:p>
          <a:p>
            <a:pPr marL="285750" indent="-285750" algn="just">
              <a:buClrTx/>
              <a:buFont typeface="Wingdings" panose="05000000000000000000" pitchFamily="2" charset="2"/>
              <a:buChar char="v"/>
            </a:pPr>
            <a:r>
              <a:rPr lang="en-US" sz="1800" dirty="0">
                <a:solidFill>
                  <a:schemeClr val="tx1"/>
                </a:solidFill>
                <a:latin typeface="Calibri" panose="020F0502020204030204" pitchFamily="34" charset="0"/>
                <a:cs typeface="Calibri" panose="020F0502020204030204" pitchFamily="34" charset="0"/>
              </a:rPr>
              <a:t>The director of a company shall not involve in a situation in which he may have a direct or indirect interest that conflicts, or possibly may conflict, with the interest of the company.</a:t>
            </a:r>
          </a:p>
          <a:p>
            <a:pPr marL="285750" indent="-285750" algn="just">
              <a:buClrTx/>
              <a:buFont typeface="Wingdings" panose="05000000000000000000" pitchFamily="2" charset="2"/>
              <a:buChar char="v"/>
            </a:pPr>
            <a:r>
              <a:rPr lang="en-US" sz="1800" dirty="0">
                <a:solidFill>
                  <a:schemeClr val="tx1"/>
                </a:solidFill>
                <a:latin typeface="Calibri" panose="020F0502020204030204" pitchFamily="34" charset="0"/>
                <a:cs typeface="Calibri" panose="020F0502020204030204" pitchFamily="34" charset="0"/>
              </a:rPr>
              <a:t>The director of a company shall not achieve or attempt to achieve any undue gain or advantage either to himself or to his relatives, partners, or associates.</a:t>
            </a:r>
          </a:p>
          <a:p>
            <a:pPr marL="285750" indent="-285750" algn="just">
              <a:buClrTx/>
              <a:buFont typeface="Wingdings" panose="05000000000000000000" pitchFamily="2" charset="2"/>
              <a:buChar char="v"/>
            </a:pPr>
            <a:r>
              <a:rPr lang="en-US" sz="1800" dirty="0">
                <a:solidFill>
                  <a:schemeClr val="tx1"/>
                </a:solidFill>
                <a:latin typeface="Calibri" panose="020F0502020204030204" pitchFamily="34" charset="0"/>
                <a:cs typeface="Calibri" panose="020F0502020204030204" pitchFamily="34" charset="0"/>
              </a:rPr>
              <a:t>A  director must ensure that all the affairs of the  company are carried out in the best possible way, without compromising on legal  compliances of the  company and not prejudicial to the interest of Company.</a:t>
            </a:r>
          </a:p>
        </p:txBody>
      </p:sp>
    </p:spTree>
    <p:extLst>
      <p:ext uri="{BB962C8B-B14F-4D97-AF65-F5344CB8AC3E}">
        <p14:creationId xmlns:p14="http://schemas.microsoft.com/office/powerpoint/2010/main" val="2102519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4212" y="440872"/>
            <a:ext cx="6019800" cy="571500"/>
          </a:xfrm>
        </p:spPr>
        <p:txBody>
          <a:bodyPr>
            <a:normAutofit fontScale="90000"/>
          </a:bodyPr>
          <a:lstStyle/>
          <a:p>
            <a:r>
              <a:rPr lang="en-US" dirty="0">
                <a:solidFill>
                  <a:schemeClr val="bg1"/>
                </a:solidFill>
              </a:rPr>
              <a:t>Basics</a:t>
            </a:r>
            <a:endParaRPr lang="en-IN" dirty="0">
              <a:solidFill>
                <a:schemeClr val="bg1"/>
              </a:solidFill>
            </a:endParaRPr>
          </a:p>
        </p:txBody>
      </p:sp>
      <p:sp>
        <p:nvSpPr>
          <p:cNvPr id="3" name="Content Placeholder 2"/>
          <p:cNvSpPr>
            <a:spLocks noGrp="1"/>
          </p:cNvSpPr>
          <p:nvPr>
            <p:ph idx="1"/>
          </p:nvPr>
        </p:nvSpPr>
        <p:spPr>
          <a:xfrm>
            <a:off x="869795" y="840059"/>
            <a:ext cx="10259122" cy="5683404"/>
          </a:xfrm>
        </p:spPr>
        <p:txBody>
          <a:bodyPr>
            <a:noAutofit/>
          </a:bodyPr>
          <a:lstStyle/>
          <a:p>
            <a:pPr marL="0" indent="0" algn="just">
              <a:buNone/>
            </a:pPr>
            <a:r>
              <a:rPr lang="en-US" sz="1800" b="1" u="sng" dirty="0">
                <a:solidFill>
                  <a:schemeClr val="tx1"/>
                </a:solidFill>
                <a:latin typeface="Calibri" panose="020F0502020204030204" pitchFamily="34" charset="0"/>
                <a:cs typeface="Calibri" panose="020F0502020204030204" pitchFamily="34" charset="0"/>
              </a:rPr>
              <a:t>Roles of the Director:</a:t>
            </a:r>
          </a:p>
          <a:p>
            <a:pPr algn="just">
              <a:buClrTx/>
              <a:buFont typeface="Wingdings" panose="05000000000000000000" pitchFamily="2" charset="2"/>
              <a:buChar char="v"/>
            </a:pPr>
            <a:r>
              <a:rPr lang="en-US" sz="1800" b="1" u="sng" dirty="0">
                <a:solidFill>
                  <a:schemeClr val="tx1"/>
                </a:solidFill>
                <a:latin typeface="Calibri" panose="020F0502020204030204" pitchFamily="34" charset="0"/>
                <a:cs typeface="Calibri" panose="020F0502020204030204" pitchFamily="34" charset="0"/>
              </a:rPr>
              <a:t>Agent: </a:t>
            </a:r>
            <a:r>
              <a:rPr lang="en-US" sz="1800" dirty="0">
                <a:solidFill>
                  <a:schemeClr val="tx1"/>
                </a:solidFill>
                <a:latin typeface="Calibri" panose="020F0502020204030204" pitchFamily="34" charset="0"/>
                <a:cs typeface="Calibri" panose="020F0502020204030204" pitchFamily="34" charset="0"/>
              </a:rPr>
              <a:t>A company is an artificial person and needs people in the Board of Company to run the business of the company on behalf of and for the welfare of shareholders of the company. The director acts as an agent of shareholders and promotes the objects of the company so that the company can earn profits and increase the intrinsic value of the share and earning of the  company.</a:t>
            </a:r>
          </a:p>
          <a:p>
            <a:pPr algn="just">
              <a:buClrTx/>
              <a:buFont typeface="Wingdings" panose="05000000000000000000" pitchFamily="2" charset="2"/>
              <a:buChar char="v"/>
            </a:pPr>
            <a:r>
              <a:rPr lang="en-US" sz="1800" b="1" u="sng" dirty="0">
                <a:solidFill>
                  <a:schemeClr val="tx1"/>
                </a:solidFill>
                <a:latin typeface="Calibri" panose="020F0502020204030204" pitchFamily="34" charset="0"/>
                <a:cs typeface="Calibri" panose="020F0502020204030204" pitchFamily="34" charset="0"/>
              </a:rPr>
              <a:t>Employee:</a:t>
            </a:r>
            <a:r>
              <a:rPr lang="en-US" sz="1800" dirty="0">
                <a:solidFill>
                  <a:schemeClr val="tx1"/>
                </a:solidFill>
                <a:latin typeface="Calibri" panose="020F0502020204030204" pitchFamily="34" charset="0"/>
                <a:cs typeface="Calibri" panose="020F0502020204030204" pitchFamily="34" charset="0"/>
              </a:rPr>
              <a:t> Any Whole-time director appointed by the Board of Directors and approved by the shareholders of the company acts as an employee of the company by managing the day-to-day affairs of the company. All the directors operate the company in the contours of employment letter issued by the Board of Company.</a:t>
            </a:r>
          </a:p>
          <a:p>
            <a:pPr algn="just">
              <a:buClrTx/>
              <a:buFont typeface="Wingdings" panose="05000000000000000000" pitchFamily="2" charset="2"/>
              <a:buChar char="v"/>
            </a:pPr>
            <a:r>
              <a:rPr lang="en-US" sz="1800" b="1" u="sng" dirty="0">
                <a:solidFill>
                  <a:schemeClr val="tx1"/>
                </a:solidFill>
                <a:latin typeface="Calibri" panose="020F0502020204030204" pitchFamily="34" charset="0"/>
                <a:cs typeface="Calibri" panose="020F0502020204030204" pitchFamily="34" charset="0"/>
              </a:rPr>
              <a:t>Officer:</a:t>
            </a:r>
            <a:r>
              <a:rPr lang="en-US" sz="1800" dirty="0">
                <a:solidFill>
                  <a:schemeClr val="tx1"/>
                </a:solidFill>
                <a:latin typeface="Calibri" panose="020F0502020204030204" pitchFamily="34" charset="0"/>
                <a:cs typeface="Calibri" panose="020F0502020204030204" pitchFamily="34" charset="0"/>
              </a:rPr>
              <a:t> Director is treated as the main officer of the company and shall be liable for penal consequences under various statutes, if affairs of the company are not in compliance with the  Companies Act, Income Tax Act, FEMA provisions and other applicable Legal statues defined for various industries.</a:t>
            </a:r>
          </a:p>
          <a:p>
            <a:pPr algn="just">
              <a:buClrTx/>
              <a:buFont typeface="Wingdings" panose="05000000000000000000" pitchFamily="2" charset="2"/>
              <a:buChar char="v"/>
            </a:pPr>
            <a:r>
              <a:rPr lang="en-US" sz="1800" b="1" u="sng" dirty="0">
                <a:solidFill>
                  <a:schemeClr val="tx1"/>
                </a:solidFill>
                <a:latin typeface="Calibri" panose="020F0502020204030204" pitchFamily="34" charset="0"/>
                <a:cs typeface="Calibri" panose="020F0502020204030204" pitchFamily="34" charset="0"/>
              </a:rPr>
              <a:t>Trustees:</a:t>
            </a:r>
            <a:r>
              <a:rPr lang="en-US" sz="1800" dirty="0">
                <a:solidFill>
                  <a:schemeClr val="tx1"/>
                </a:solidFill>
                <a:latin typeface="Calibri" panose="020F0502020204030204" pitchFamily="34" charset="0"/>
                <a:cs typeface="Calibri" panose="020F0502020204030204" pitchFamily="34" charset="0"/>
              </a:rPr>
              <a:t> Director is treated as trustee of the company, money and property of the powers are entrusted to and vested in them only as trustees.</a:t>
            </a:r>
          </a:p>
          <a:p>
            <a:endParaRPr lang="en-IN" sz="18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6958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801777" y="2453268"/>
            <a:ext cx="2074127" cy="12712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Types of Board of Directors</a:t>
            </a:r>
            <a:endParaRPr lang="en-IN" sz="2000" dirty="0">
              <a:solidFill>
                <a:schemeClr val="tx1"/>
              </a:solidFill>
              <a:latin typeface="Calibri" panose="020F0502020204030204" pitchFamily="34" charset="0"/>
              <a:cs typeface="Calibri" panose="020F0502020204030204" pitchFamily="34" charset="0"/>
            </a:endParaRPr>
          </a:p>
        </p:txBody>
      </p:sp>
      <p:cxnSp>
        <p:nvCxnSpPr>
          <p:cNvPr id="7" name="Straight Connector 6"/>
          <p:cNvCxnSpPr/>
          <p:nvPr/>
        </p:nvCxnSpPr>
        <p:spPr>
          <a:xfrm flipV="1">
            <a:off x="8380139" y="1731227"/>
            <a:ext cx="765717" cy="738076"/>
          </a:xfrm>
          <a:prstGeom prst="line">
            <a:avLst/>
          </a:prstGeom>
          <a:ln/>
        </p:spPr>
        <p:style>
          <a:lnRef idx="1">
            <a:schemeClr val="accent2"/>
          </a:lnRef>
          <a:fillRef idx="2">
            <a:schemeClr val="accent2"/>
          </a:fillRef>
          <a:effectRef idx="1">
            <a:schemeClr val="accent2"/>
          </a:effectRef>
          <a:fontRef idx="minor">
            <a:schemeClr val="dk1"/>
          </a:fontRef>
        </p:style>
      </p:cxnSp>
      <p:cxnSp>
        <p:nvCxnSpPr>
          <p:cNvPr id="9" name="Straight Connector 8"/>
          <p:cNvCxnSpPr>
            <a:stCxn id="3" idx="3"/>
          </p:cNvCxnSpPr>
          <p:nvPr/>
        </p:nvCxnSpPr>
        <p:spPr>
          <a:xfrm flipV="1">
            <a:off x="8875904" y="3073557"/>
            <a:ext cx="922761" cy="15331"/>
          </a:xfrm>
          <a:prstGeom prst="line">
            <a:avLst/>
          </a:prstGeom>
          <a:ln/>
        </p:spPr>
        <p:style>
          <a:lnRef idx="1">
            <a:schemeClr val="accent2"/>
          </a:lnRef>
          <a:fillRef idx="2">
            <a:schemeClr val="accent2"/>
          </a:fillRef>
          <a:effectRef idx="1">
            <a:schemeClr val="accent2"/>
          </a:effectRef>
          <a:fontRef idx="minor">
            <a:schemeClr val="dk1"/>
          </a:fontRef>
        </p:style>
      </p:cxnSp>
      <p:cxnSp>
        <p:nvCxnSpPr>
          <p:cNvPr id="10" name="Straight Connector 9"/>
          <p:cNvCxnSpPr/>
          <p:nvPr/>
        </p:nvCxnSpPr>
        <p:spPr>
          <a:xfrm>
            <a:off x="8314508" y="3740542"/>
            <a:ext cx="965626" cy="1108608"/>
          </a:xfrm>
          <a:prstGeom prst="line">
            <a:avLst/>
          </a:prstGeom>
          <a:ln/>
        </p:spPr>
        <p:style>
          <a:lnRef idx="1">
            <a:schemeClr val="accent2"/>
          </a:lnRef>
          <a:fillRef idx="2">
            <a:schemeClr val="accent2"/>
          </a:fillRef>
          <a:effectRef idx="1">
            <a:schemeClr val="accent2"/>
          </a:effectRef>
          <a:fontRef idx="minor">
            <a:schemeClr val="dk1"/>
          </a:fontRef>
        </p:style>
      </p:cxnSp>
      <p:cxnSp>
        <p:nvCxnSpPr>
          <p:cNvPr id="14" name="Straight Connector 13"/>
          <p:cNvCxnSpPr/>
          <p:nvPr/>
        </p:nvCxnSpPr>
        <p:spPr>
          <a:xfrm flipH="1">
            <a:off x="6417292" y="3733046"/>
            <a:ext cx="992458" cy="1131848"/>
          </a:xfrm>
          <a:prstGeom prst="line">
            <a:avLst/>
          </a:prstGeom>
          <a:ln/>
        </p:spPr>
        <p:style>
          <a:lnRef idx="1">
            <a:schemeClr val="accent2"/>
          </a:lnRef>
          <a:fillRef idx="2">
            <a:schemeClr val="accent2"/>
          </a:fillRef>
          <a:effectRef idx="1">
            <a:schemeClr val="accent2"/>
          </a:effectRef>
          <a:fontRef idx="minor">
            <a:schemeClr val="dk1"/>
          </a:fontRef>
        </p:style>
      </p:cxnSp>
      <p:cxnSp>
        <p:nvCxnSpPr>
          <p:cNvPr id="16" name="Straight Connector 15"/>
          <p:cNvCxnSpPr/>
          <p:nvPr/>
        </p:nvCxnSpPr>
        <p:spPr>
          <a:xfrm flipH="1">
            <a:off x="5735441" y="3045211"/>
            <a:ext cx="1058670" cy="19516"/>
          </a:xfrm>
          <a:prstGeom prst="line">
            <a:avLst/>
          </a:prstGeom>
          <a:ln/>
        </p:spPr>
        <p:style>
          <a:lnRef idx="1">
            <a:schemeClr val="accent2"/>
          </a:lnRef>
          <a:fillRef idx="2">
            <a:schemeClr val="accent2"/>
          </a:fillRef>
          <a:effectRef idx="1">
            <a:schemeClr val="accent2"/>
          </a:effectRef>
          <a:fontRef idx="minor">
            <a:schemeClr val="dk1"/>
          </a:fontRef>
        </p:style>
      </p:cxnSp>
      <p:cxnSp>
        <p:nvCxnSpPr>
          <p:cNvPr id="20" name="Straight Connector 19"/>
          <p:cNvCxnSpPr/>
          <p:nvPr/>
        </p:nvCxnSpPr>
        <p:spPr>
          <a:xfrm flipH="1" flipV="1">
            <a:off x="7159083" y="1731227"/>
            <a:ext cx="473694" cy="713502"/>
          </a:xfrm>
          <a:prstGeom prst="line">
            <a:avLst/>
          </a:prstGeom>
          <a:ln/>
        </p:spPr>
        <p:style>
          <a:lnRef idx="1">
            <a:schemeClr val="accent2"/>
          </a:lnRef>
          <a:fillRef idx="2">
            <a:schemeClr val="accent2"/>
          </a:fillRef>
          <a:effectRef idx="1">
            <a:schemeClr val="accent2"/>
          </a:effectRef>
          <a:fontRef idx="minor">
            <a:schemeClr val="dk1"/>
          </a:fontRef>
        </p:style>
      </p:cxnSp>
      <p:sp>
        <p:nvSpPr>
          <p:cNvPr id="23" name="Rounded Rectangle 22"/>
          <p:cNvSpPr/>
          <p:nvPr/>
        </p:nvSpPr>
        <p:spPr>
          <a:xfrm>
            <a:off x="5683402" y="449184"/>
            <a:ext cx="2074127" cy="12712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Additional Director</a:t>
            </a:r>
            <a:endParaRPr lang="en-IN" sz="2000" dirty="0">
              <a:solidFill>
                <a:schemeClr val="tx1"/>
              </a:solidFill>
              <a:latin typeface="Calibri" panose="020F0502020204030204" pitchFamily="34" charset="0"/>
              <a:cs typeface="Calibri" panose="020F0502020204030204" pitchFamily="34" charset="0"/>
            </a:endParaRPr>
          </a:p>
        </p:txBody>
      </p:sp>
      <p:sp>
        <p:nvSpPr>
          <p:cNvPr id="24" name="Rounded Rectangle 23"/>
          <p:cNvSpPr/>
          <p:nvPr/>
        </p:nvSpPr>
        <p:spPr>
          <a:xfrm>
            <a:off x="8982768" y="459988"/>
            <a:ext cx="2074127" cy="12712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Woman Director</a:t>
            </a:r>
            <a:endParaRPr lang="en-IN" sz="2000" dirty="0">
              <a:solidFill>
                <a:schemeClr val="tx1"/>
              </a:solidFill>
              <a:latin typeface="Calibri" panose="020F0502020204030204" pitchFamily="34" charset="0"/>
              <a:cs typeface="Calibri" panose="020F0502020204030204" pitchFamily="34" charset="0"/>
            </a:endParaRPr>
          </a:p>
        </p:txBody>
      </p:sp>
      <p:sp>
        <p:nvSpPr>
          <p:cNvPr id="25" name="Rounded Rectangle 24"/>
          <p:cNvSpPr/>
          <p:nvPr/>
        </p:nvSpPr>
        <p:spPr>
          <a:xfrm>
            <a:off x="9813999" y="2472783"/>
            <a:ext cx="2074127" cy="12712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Independent Director</a:t>
            </a:r>
            <a:endParaRPr lang="en-IN" sz="2000" dirty="0">
              <a:solidFill>
                <a:schemeClr val="tx1"/>
              </a:solidFill>
              <a:latin typeface="Calibri" panose="020F0502020204030204" pitchFamily="34" charset="0"/>
              <a:cs typeface="Calibri" panose="020F0502020204030204" pitchFamily="34" charset="0"/>
            </a:endParaRPr>
          </a:p>
        </p:txBody>
      </p:sp>
      <p:sp>
        <p:nvSpPr>
          <p:cNvPr id="27" name="Rounded Rectangle 26"/>
          <p:cNvSpPr/>
          <p:nvPr/>
        </p:nvSpPr>
        <p:spPr>
          <a:xfrm>
            <a:off x="8446814" y="4865184"/>
            <a:ext cx="2074127" cy="12712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Alternate Director</a:t>
            </a:r>
            <a:endParaRPr lang="en-IN" sz="2000" dirty="0">
              <a:solidFill>
                <a:schemeClr val="tx1"/>
              </a:solidFill>
              <a:latin typeface="Calibri" panose="020F0502020204030204" pitchFamily="34" charset="0"/>
              <a:cs typeface="Calibri" panose="020F0502020204030204" pitchFamily="34" charset="0"/>
            </a:endParaRPr>
          </a:p>
        </p:txBody>
      </p:sp>
      <p:sp>
        <p:nvSpPr>
          <p:cNvPr id="28" name="Rounded Rectangle 27"/>
          <p:cNvSpPr/>
          <p:nvPr/>
        </p:nvSpPr>
        <p:spPr>
          <a:xfrm>
            <a:off x="5380228" y="4849150"/>
            <a:ext cx="2074127" cy="12712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Nominee Director</a:t>
            </a:r>
            <a:endParaRPr lang="en-IN" sz="2000" dirty="0">
              <a:solidFill>
                <a:schemeClr val="tx1"/>
              </a:solidFill>
              <a:latin typeface="Calibri" panose="020F0502020204030204" pitchFamily="34" charset="0"/>
              <a:cs typeface="Calibri" panose="020F0502020204030204" pitchFamily="34" charset="0"/>
            </a:endParaRPr>
          </a:p>
        </p:txBody>
      </p:sp>
      <p:sp>
        <p:nvSpPr>
          <p:cNvPr id="31" name="Rounded Rectangle 30"/>
          <p:cNvSpPr/>
          <p:nvPr/>
        </p:nvSpPr>
        <p:spPr>
          <a:xfrm>
            <a:off x="3661314" y="2429108"/>
            <a:ext cx="2074127" cy="12712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Resident Director</a:t>
            </a:r>
            <a:endParaRPr lang="en-IN" sz="2000" dirty="0">
              <a:solidFill>
                <a:schemeClr val="tx1"/>
              </a:solidFill>
              <a:latin typeface="Calibri" panose="020F0502020204030204" pitchFamily="34" charset="0"/>
              <a:cs typeface="Calibri" panose="020F0502020204030204" pitchFamily="34" charset="0"/>
            </a:endParaRPr>
          </a:p>
        </p:txBody>
      </p:sp>
      <p:sp>
        <p:nvSpPr>
          <p:cNvPr id="43" name="Title 1"/>
          <p:cNvSpPr txBox="1">
            <a:spLocks/>
          </p:cNvSpPr>
          <p:nvPr/>
        </p:nvSpPr>
        <p:spPr>
          <a:xfrm>
            <a:off x="684212" y="865414"/>
            <a:ext cx="2707150" cy="5458123"/>
          </a:xfrm>
          <a:prstGeom prst="rect">
            <a:avLst/>
          </a:prstGeom>
        </p:spPr>
        <p:txBody>
          <a:bodyP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Some Types of directors</a:t>
            </a:r>
            <a:endParaRPr lang="en-IN" b="1" dirty="0"/>
          </a:p>
        </p:txBody>
      </p:sp>
    </p:spTree>
    <p:extLst>
      <p:ext uri="{BB962C8B-B14F-4D97-AF65-F5344CB8AC3E}">
        <p14:creationId xmlns:p14="http://schemas.microsoft.com/office/powerpoint/2010/main" val="4117745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3908" y="359619"/>
            <a:ext cx="2140586" cy="369332"/>
          </a:xfrm>
          <a:prstGeom prst="rect">
            <a:avLst/>
          </a:prstGeom>
        </p:spPr>
        <p:txBody>
          <a:bodyPr wrap="none">
            <a:spAutoFit/>
          </a:bodyPr>
          <a:lstStyle/>
          <a:p>
            <a:r>
              <a:rPr lang="en-US" b="1" dirty="0"/>
              <a:t>Types of Directors</a:t>
            </a:r>
          </a:p>
        </p:txBody>
      </p:sp>
      <p:graphicFrame>
        <p:nvGraphicFramePr>
          <p:cNvPr id="3" name="Table 2"/>
          <p:cNvGraphicFramePr>
            <a:graphicFrameLocks noGrp="1"/>
          </p:cNvGraphicFramePr>
          <p:nvPr>
            <p:extLst>
              <p:ext uri="{D42A27DB-BD31-4B8C-83A1-F6EECF244321}">
                <p14:modId xmlns:p14="http://schemas.microsoft.com/office/powerpoint/2010/main" val="2278093185"/>
              </p:ext>
            </p:extLst>
          </p:nvPr>
        </p:nvGraphicFramePr>
        <p:xfrm>
          <a:off x="500743" y="728951"/>
          <a:ext cx="10733315" cy="5552106"/>
        </p:xfrm>
        <a:graphic>
          <a:graphicData uri="http://schemas.openxmlformats.org/drawingml/2006/table">
            <a:tbl>
              <a:tblPr firstRow="1" bandRow="1">
                <a:tableStyleId>{5C22544A-7EE6-4342-B048-85BDC9FD1C3A}</a:tableStyleId>
              </a:tblPr>
              <a:tblGrid>
                <a:gridCol w="424543">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096583">
                  <a:extLst>
                    <a:ext uri="{9D8B030D-6E8A-4147-A177-3AD203B41FA5}">
                      <a16:colId xmlns:a16="http://schemas.microsoft.com/office/drawing/2014/main" val="20002"/>
                    </a:ext>
                  </a:extLst>
                </a:gridCol>
                <a:gridCol w="7688189">
                  <a:extLst>
                    <a:ext uri="{9D8B030D-6E8A-4147-A177-3AD203B41FA5}">
                      <a16:colId xmlns:a16="http://schemas.microsoft.com/office/drawing/2014/main" val="20003"/>
                    </a:ext>
                  </a:extLst>
                </a:gridCol>
              </a:tblGrid>
              <a:tr h="662467">
                <a:tc>
                  <a:txBody>
                    <a:bodyPr/>
                    <a:lstStyle/>
                    <a:p>
                      <a:r>
                        <a:rPr lang="en-US" dirty="0"/>
                        <a:t>SI</a:t>
                      </a:r>
                      <a:endParaRPr lang="en-IN" dirty="0"/>
                    </a:p>
                  </a:txBody>
                  <a:tcPr/>
                </a:tc>
                <a:tc>
                  <a:txBody>
                    <a:bodyPr/>
                    <a:lstStyle/>
                    <a:p>
                      <a:r>
                        <a:rPr lang="en-US" dirty="0"/>
                        <a:t>Type of Director</a:t>
                      </a:r>
                      <a:endParaRPr lang="en-IN" dirty="0"/>
                    </a:p>
                  </a:txBody>
                  <a:tcPr/>
                </a:tc>
                <a:tc>
                  <a:txBody>
                    <a:bodyPr/>
                    <a:lstStyle/>
                    <a:p>
                      <a:r>
                        <a:rPr lang="en-US" dirty="0"/>
                        <a:t>Sec.</a:t>
                      </a:r>
                      <a:endParaRPr lang="en-IN" dirty="0"/>
                    </a:p>
                  </a:txBody>
                  <a:tcPr/>
                </a:tc>
                <a:tc>
                  <a:txBody>
                    <a:bodyPr/>
                    <a:lstStyle/>
                    <a:p>
                      <a:r>
                        <a:rPr lang="en-US" dirty="0"/>
                        <a:t>Definition</a:t>
                      </a:r>
                      <a:endParaRPr lang="en-IN" dirty="0"/>
                    </a:p>
                  </a:txBody>
                  <a:tcPr/>
                </a:tc>
                <a:extLst>
                  <a:ext uri="{0D108BD9-81ED-4DB2-BD59-A6C34878D82A}">
                    <a16:rowId xmlns:a16="http://schemas.microsoft.com/office/drawing/2014/main" val="10000"/>
                  </a:ext>
                </a:extLst>
              </a:tr>
              <a:tr h="4889639">
                <a:tc>
                  <a:txBody>
                    <a:bodyPr/>
                    <a:lstStyle/>
                    <a:p>
                      <a:r>
                        <a:rPr lang="en-US" sz="1600" dirty="0"/>
                        <a:t>1.</a:t>
                      </a:r>
                      <a:endParaRPr lang="en-IN" sz="1600" dirty="0"/>
                    </a:p>
                  </a:txBody>
                  <a:tcPr/>
                </a:tc>
                <a:tc>
                  <a:txBody>
                    <a:bodyPr/>
                    <a:lstStyle/>
                    <a:p>
                      <a:r>
                        <a:rPr lang="en-US" sz="1600" dirty="0"/>
                        <a:t>Independent Director</a:t>
                      </a:r>
                      <a:endParaRPr lang="en-IN" sz="1600" dirty="0"/>
                    </a:p>
                  </a:txBody>
                  <a:tcPr/>
                </a:tc>
                <a:tc>
                  <a:txBody>
                    <a:bodyPr/>
                    <a:lstStyle/>
                    <a:p>
                      <a:r>
                        <a:rPr lang="en-US" sz="1600" dirty="0"/>
                        <a:t>149</a:t>
                      </a:r>
                      <a:endParaRPr lang="en-IN" sz="1600" dirty="0"/>
                    </a:p>
                  </a:txBody>
                  <a:tcPr/>
                </a:tc>
                <a:tc>
                  <a:txBody>
                    <a:bodyPr/>
                    <a:lstStyle/>
                    <a:p>
                      <a:pPr algn="just"/>
                      <a:r>
                        <a:rPr lang="en-US" sz="1600" dirty="0"/>
                        <a:t>An independent director is a non-executive director of a company who helps the company in improving corporate credibility and governance standards. The independent director should not be a managing director, a whole-time director or a nominee director. He or she does not have any kind of relationship with the company that may affect the independence of his/her judgment.</a:t>
                      </a:r>
                    </a:p>
                    <a:p>
                      <a:pPr algn="just"/>
                      <a:endParaRPr lang="en-US" sz="1600" dirty="0"/>
                    </a:p>
                    <a:p>
                      <a:pPr algn="just"/>
                      <a:r>
                        <a:rPr lang="en-US" sz="1600" dirty="0"/>
                        <a:t>Every listed public company must have at least one-third of a total number of directors as independent directors. Any fraction contained in that one-third shall be rounded off as one.</a:t>
                      </a:r>
                    </a:p>
                    <a:p>
                      <a:pPr algn="just"/>
                      <a:endParaRPr lang="en-US" sz="1600" dirty="0"/>
                    </a:p>
                    <a:p>
                      <a:pPr algn="just"/>
                      <a:r>
                        <a:rPr lang="en-US" sz="1600" dirty="0"/>
                        <a:t>For unlisted Public</a:t>
                      </a:r>
                      <a:r>
                        <a:rPr lang="en-US" sz="1600" baseline="0" dirty="0"/>
                        <a:t> Companies, a</a:t>
                      </a:r>
                      <a:r>
                        <a:rPr lang="en-US" sz="1600" dirty="0"/>
                        <a:t>s per Rule 4 of the Companies (Appointment and Qualification of Directors) Rules, 2014, the following classes of companies must have at least 2 directors as independent directors:</a:t>
                      </a:r>
                    </a:p>
                    <a:p>
                      <a:pPr algn="just"/>
                      <a:endParaRPr lang="en-US" sz="1600" dirty="0"/>
                    </a:p>
                    <a:p>
                      <a:pPr marL="285750" indent="-285750" algn="just">
                        <a:buFont typeface="Wingdings" panose="05000000000000000000" pitchFamily="2" charset="2"/>
                        <a:buChar char="v"/>
                      </a:pPr>
                      <a:r>
                        <a:rPr lang="en-US" sz="1600" dirty="0"/>
                        <a:t>Public companies with paid-up share capital of Rs.10 Crore or more.</a:t>
                      </a:r>
                    </a:p>
                    <a:p>
                      <a:pPr marL="285750" indent="-285750" algn="just">
                        <a:buFont typeface="Wingdings" panose="05000000000000000000" pitchFamily="2" charset="2"/>
                        <a:buChar char="v"/>
                      </a:pPr>
                      <a:r>
                        <a:rPr lang="en-US" sz="1600" dirty="0"/>
                        <a:t>Public companies with a turnover of  Rs.100 Crore or more.</a:t>
                      </a:r>
                    </a:p>
                    <a:p>
                      <a:pPr marL="285750" indent="-285750" algn="just">
                        <a:buFont typeface="Wingdings" panose="05000000000000000000" pitchFamily="2" charset="2"/>
                        <a:buChar char="v"/>
                      </a:pPr>
                      <a:r>
                        <a:rPr lang="en-US" sz="1600" dirty="0"/>
                        <a:t>Public companies with aggregate outstanding loans, debentures, and deposits, exceeding  Rs.50 Crore.</a:t>
                      </a:r>
                    </a:p>
                    <a:p>
                      <a:pPr algn="just"/>
                      <a:endParaRPr lang="en-IN" sz="16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30564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3908" y="359619"/>
            <a:ext cx="2140586" cy="369332"/>
          </a:xfrm>
          <a:prstGeom prst="rect">
            <a:avLst/>
          </a:prstGeom>
        </p:spPr>
        <p:txBody>
          <a:bodyPr wrap="none">
            <a:spAutoFit/>
          </a:bodyPr>
          <a:lstStyle/>
          <a:p>
            <a:r>
              <a:rPr lang="en-US" b="1" dirty="0"/>
              <a:t>Types of Directors</a:t>
            </a:r>
          </a:p>
        </p:txBody>
      </p:sp>
      <p:graphicFrame>
        <p:nvGraphicFramePr>
          <p:cNvPr id="3" name="Table 2"/>
          <p:cNvGraphicFramePr>
            <a:graphicFrameLocks noGrp="1"/>
          </p:cNvGraphicFramePr>
          <p:nvPr>
            <p:extLst>
              <p:ext uri="{D42A27DB-BD31-4B8C-83A1-F6EECF244321}">
                <p14:modId xmlns:p14="http://schemas.microsoft.com/office/powerpoint/2010/main" val="4068096534"/>
              </p:ext>
            </p:extLst>
          </p:nvPr>
        </p:nvGraphicFramePr>
        <p:xfrm>
          <a:off x="500743" y="728951"/>
          <a:ext cx="10733315" cy="5628306"/>
        </p:xfrm>
        <a:graphic>
          <a:graphicData uri="http://schemas.openxmlformats.org/drawingml/2006/table">
            <a:tbl>
              <a:tblPr firstRow="1" bandRow="1">
                <a:tableStyleId>{5C22544A-7EE6-4342-B048-85BDC9FD1C3A}</a:tableStyleId>
              </a:tblPr>
              <a:tblGrid>
                <a:gridCol w="424543">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096583">
                  <a:extLst>
                    <a:ext uri="{9D8B030D-6E8A-4147-A177-3AD203B41FA5}">
                      <a16:colId xmlns:a16="http://schemas.microsoft.com/office/drawing/2014/main" val="20002"/>
                    </a:ext>
                  </a:extLst>
                </a:gridCol>
                <a:gridCol w="7688189">
                  <a:extLst>
                    <a:ext uri="{9D8B030D-6E8A-4147-A177-3AD203B41FA5}">
                      <a16:colId xmlns:a16="http://schemas.microsoft.com/office/drawing/2014/main" val="20003"/>
                    </a:ext>
                  </a:extLst>
                </a:gridCol>
              </a:tblGrid>
              <a:tr h="748066">
                <a:tc>
                  <a:txBody>
                    <a:bodyPr/>
                    <a:lstStyle/>
                    <a:p>
                      <a:r>
                        <a:rPr lang="en-US" dirty="0"/>
                        <a:t>SI</a:t>
                      </a:r>
                      <a:endParaRPr lang="en-IN" dirty="0"/>
                    </a:p>
                  </a:txBody>
                  <a:tcPr/>
                </a:tc>
                <a:tc>
                  <a:txBody>
                    <a:bodyPr/>
                    <a:lstStyle/>
                    <a:p>
                      <a:r>
                        <a:rPr lang="en-US" dirty="0"/>
                        <a:t>Type of Director</a:t>
                      </a:r>
                      <a:endParaRPr lang="en-IN" dirty="0"/>
                    </a:p>
                  </a:txBody>
                  <a:tcPr/>
                </a:tc>
                <a:tc>
                  <a:txBody>
                    <a:bodyPr/>
                    <a:lstStyle/>
                    <a:p>
                      <a:r>
                        <a:rPr lang="en-US" dirty="0"/>
                        <a:t>Sec.</a:t>
                      </a:r>
                      <a:endParaRPr lang="en-IN" dirty="0"/>
                    </a:p>
                  </a:txBody>
                  <a:tcPr/>
                </a:tc>
                <a:tc>
                  <a:txBody>
                    <a:bodyPr/>
                    <a:lstStyle/>
                    <a:p>
                      <a:r>
                        <a:rPr lang="en-US" dirty="0"/>
                        <a:t>Definition</a:t>
                      </a:r>
                      <a:endParaRPr lang="en-IN" dirty="0"/>
                    </a:p>
                  </a:txBody>
                  <a:tcPr/>
                </a:tc>
                <a:extLst>
                  <a:ext uri="{0D108BD9-81ED-4DB2-BD59-A6C34878D82A}">
                    <a16:rowId xmlns:a16="http://schemas.microsoft.com/office/drawing/2014/main" val="10000"/>
                  </a:ext>
                </a:extLst>
              </a:tr>
              <a:tr h="1531755">
                <a:tc>
                  <a:txBody>
                    <a:bodyPr/>
                    <a:lstStyle/>
                    <a:p>
                      <a:r>
                        <a:rPr lang="en-US" sz="1600" dirty="0"/>
                        <a:t>2.</a:t>
                      </a:r>
                      <a:endParaRPr lang="en-IN" sz="1600" dirty="0"/>
                    </a:p>
                  </a:txBody>
                  <a:tcPr/>
                </a:tc>
                <a:tc>
                  <a:txBody>
                    <a:bodyPr/>
                    <a:lstStyle/>
                    <a:p>
                      <a:r>
                        <a:rPr lang="en-US" sz="1600" dirty="0"/>
                        <a:t>Additional Director</a:t>
                      </a:r>
                      <a:endParaRPr lang="en-IN" sz="1600" dirty="0"/>
                    </a:p>
                  </a:txBody>
                  <a:tcPr/>
                </a:tc>
                <a:tc>
                  <a:txBody>
                    <a:bodyPr/>
                    <a:lstStyle/>
                    <a:p>
                      <a:r>
                        <a:rPr lang="en-US" sz="1600" dirty="0"/>
                        <a:t>161 (1)</a:t>
                      </a:r>
                      <a:endParaRPr lang="en-IN" sz="1600" dirty="0"/>
                    </a:p>
                  </a:txBody>
                  <a:tcPr/>
                </a:tc>
                <a:tc>
                  <a:txBody>
                    <a:bodyPr/>
                    <a:lstStyle/>
                    <a:p>
                      <a:pPr algn="just"/>
                      <a:r>
                        <a:rPr lang="en-US" sz="1600" dirty="0"/>
                        <a:t>The articles of a company may confer on its Board of Directors the</a:t>
                      </a:r>
                      <a:r>
                        <a:rPr lang="en-US" sz="1600" baseline="0" dirty="0"/>
                        <a:t> </a:t>
                      </a:r>
                      <a:r>
                        <a:rPr lang="en-US" sz="1600" dirty="0"/>
                        <a:t>power to appoint any person, other than a person who fails to get</a:t>
                      </a:r>
                      <a:r>
                        <a:rPr lang="en-US" sz="1600" baseline="0" dirty="0"/>
                        <a:t> </a:t>
                      </a:r>
                      <a:r>
                        <a:rPr lang="en-US" sz="1600" dirty="0"/>
                        <a:t>appointed as a director in a general meeting, as an additional director</a:t>
                      </a:r>
                      <a:r>
                        <a:rPr lang="en-US" sz="1600" baseline="0" dirty="0"/>
                        <a:t> </a:t>
                      </a:r>
                      <a:r>
                        <a:rPr lang="en-US" sz="1600" dirty="0"/>
                        <a:t>at any time who shall hold office up to the date of the next annual general meeting or the last date on which the annual general meeting should have been held, whichever is earlier. </a:t>
                      </a:r>
                      <a:endParaRPr lang="en-IN" sz="1600" dirty="0"/>
                    </a:p>
                  </a:txBody>
                  <a:tcPr/>
                </a:tc>
                <a:extLst>
                  <a:ext uri="{0D108BD9-81ED-4DB2-BD59-A6C34878D82A}">
                    <a16:rowId xmlns:a16="http://schemas.microsoft.com/office/drawing/2014/main" val="10001"/>
                  </a:ext>
                </a:extLst>
              </a:tr>
              <a:tr h="1246776">
                <a:tc>
                  <a:txBody>
                    <a:bodyPr/>
                    <a:lstStyle/>
                    <a:p>
                      <a:r>
                        <a:rPr lang="en-US" sz="1600" dirty="0"/>
                        <a:t>3.</a:t>
                      </a:r>
                      <a:endParaRPr lang="en-IN" sz="1600" dirty="0"/>
                    </a:p>
                  </a:txBody>
                  <a:tcPr/>
                </a:tc>
                <a:tc>
                  <a:txBody>
                    <a:bodyPr/>
                    <a:lstStyle/>
                    <a:p>
                      <a:r>
                        <a:rPr lang="en-US" sz="1600" dirty="0"/>
                        <a:t>Alternate</a:t>
                      </a:r>
                      <a:r>
                        <a:rPr lang="en-US" sz="1600" baseline="0" dirty="0"/>
                        <a:t> Director</a:t>
                      </a:r>
                      <a:endParaRPr lang="en-IN" sz="1600" dirty="0"/>
                    </a:p>
                  </a:txBody>
                  <a:tcPr/>
                </a:tc>
                <a:tc>
                  <a:txBody>
                    <a:bodyPr/>
                    <a:lstStyle/>
                    <a:p>
                      <a:r>
                        <a:rPr lang="en-US" sz="1600" dirty="0"/>
                        <a:t>161 (2)</a:t>
                      </a:r>
                      <a:endParaRPr lang="en-IN" sz="1600" dirty="0"/>
                    </a:p>
                  </a:txBody>
                  <a:tcPr/>
                </a:tc>
                <a:tc>
                  <a:txBody>
                    <a:bodyPr/>
                    <a:lstStyle/>
                    <a:p>
                      <a:pPr algn="just"/>
                      <a:r>
                        <a:rPr lang="en-US" sz="1600" dirty="0"/>
                        <a:t>An alternate director can be appointed as a director only on occasions where a director of a company is away from India for a period of 3 months or more. No other reasons would qualify. Furthermore, alternate director’s can be appointed at the mere possibility of the original director’s absence.</a:t>
                      </a:r>
                      <a:endParaRPr lang="en-IN" sz="1600" dirty="0"/>
                    </a:p>
                  </a:txBody>
                  <a:tcPr/>
                </a:tc>
                <a:extLst>
                  <a:ext uri="{0D108BD9-81ED-4DB2-BD59-A6C34878D82A}">
                    <a16:rowId xmlns:a16="http://schemas.microsoft.com/office/drawing/2014/main" val="10002"/>
                  </a:ext>
                </a:extLst>
              </a:tr>
              <a:tr h="2101709">
                <a:tc>
                  <a:txBody>
                    <a:bodyPr/>
                    <a:lstStyle/>
                    <a:p>
                      <a:r>
                        <a:rPr lang="en-US" sz="1600" dirty="0"/>
                        <a:t>4.</a:t>
                      </a:r>
                      <a:endParaRPr lang="en-IN" sz="1600" dirty="0"/>
                    </a:p>
                  </a:txBody>
                  <a:tcPr/>
                </a:tc>
                <a:tc>
                  <a:txBody>
                    <a:bodyPr/>
                    <a:lstStyle/>
                    <a:p>
                      <a:r>
                        <a:rPr lang="en-US" sz="1600" dirty="0"/>
                        <a:t>Nominee Director</a:t>
                      </a:r>
                      <a:endParaRPr lang="en-IN" sz="1600" dirty="0"/>
                    </a:p>
                  </a:txBody>
                  <a:tcPr/>
                </a:tc>
                <a:tc>
                  <a:txBody>
                    <a:bodyPr/>
                    <a:lstStyle/>
                    <a:p>
                      <a:r>
                        <a:rPr lang="en-US" sz="1600" dirty="0"/>
                        <a:t>161 (3)</a:t>
                      </a:r>
                      <a:endParaRPr lang="en-IN" sz="1600" dirty="0"/>
                    </a:p>
                  </a:txBody>
                  <a:tcPr/>
                </a:tc>
                <a:tc>
                  <a:txBody>
                    <a:bodyPr/>
                    <a:lstStyle/>
                    <a:p>
                      <a:pPr algn="just"/>
                      <a:r>
                        <a:rPr lang="en-US" sz="1600" dirty="0"/>
                        <a:t>An independent director is a non-executive director of a company who helps the company in improving corporate credibility and governance standards. The independent director should not be a managing director, a whole-time director or a nominee director.</a:t>
                      </a:r>
                    </a:p>
                    <a:p>
                      <a:pPr algn="just"/>
                      <a:endParaRPr lang="en-US" sz="1600" dirty="0"/>
                    </a:p>
                    <a:p>
                      <a:pPr algn="just"/>
                      <a:r>
                        <a:rPr lang="en-US" sz="1600" dirty="0"/>
                        <a:t>He or she does not have any kind of relationship with the company that may affect the independence of his/her judgment</a:t>
                      </a:r>
                      <a:endParaRPr lang="en-IN"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6510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3908" y="359619"/>
            <a:ext cx="2140586" cy="369332"/>
          </a:xfrm>
          <a:prstGeom prst="rect">
            <a:avLst/>
          </a:prstGeom>
        </p:spPr>
        <p:txBody>
          <a:bodyPr wrap="none">
            <a:spAutoFit/>
          </a:bodyPr>
          <a:lstStyle/>
          <a:p>
            <a:r>
              <a:rPr lang="en-US" b="1" dirty="0"/>
              <a:t>Types of Directors</a:t>
            </a:r>
          </a:p>
        </p:txBody>
      </p:sp>
      <p:graphicFrame>
        <p:nvGraphicFramePr>
          <p:cNvPr id="3" name="Table 2"/>
          <p:cNvGraphicFramePr>
            <a:graphicFrameLocks noGrp="1"/>
          </p:cNvGraphicFramePr>
          <p:nvPr>
            <p:extLst>
              <p:ext uri="{D42A27DB-BD31-4B8C-83A1-F6EECF244321}">
                <p14:modId xmlns:p14="http://schemas.microsoft.com/office/powerpoint/2010/main" val="280119550"/>
              </p:ext>
            </p:extLst>
          </p:nvPr>
        </p:nvGraphicFramePr>
        <p:xfrm>
          <a:off x="713908" y="817638"/>
          <a:ext cx="10733315" cy="5278362"/>
        </p:xfrm>
        <a:graphic>
          <a:graphicData uri="http://schemas.openxmlformats.org/drawingml/2006/table">
            <a:tbl>
              <a:tblPr firstRow="1" bandRow="1">
                <a:tableStyleId>{5C22544A-7EE6-4342-B048-85BDC9FD1C3A}</a:tableStyleId>
              </a:tblPr>
              <a:tblGrid>
                <a:gridCol w="424543">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096583">
                  <a:extLst>
                    <a:ext uri="{9D8B030D-6E8A-4147-A177-3AD203B41FA5}">
                      <a16:colId xmlns:a16="http://schemas.microsoft.com/office/drawing/2014/main" val="20002"/>
                    </a:ext>
                  </a:extLst>
                </a:gridCol>
                <a:gridCol w="7688189">
                  <a:extLst>
                    <a:ext uri="{9D8B030D-6E8A-4147-A177-3AD203B41FA5}">
                      <a16:colId xmlns:a16="http://schemas.microsoft.com/office/drawing/2014/main" val="20003"/>
                    </a:ext>
                  </a:extLst>
                </a:gridCol>
              </a:tblGrid>
              <a:tr h="715133">
                <a:tc>
                  <a:txBody>
                    <a:bodyPr/>
                    <a:lstStyle/>
                    <a:p>
                      <a:r>
                        <a:rPr lang="en-US" dirty="0"/>
                        <a:t>SI</a:t>
                      </a:r>
                      <a:endParaRPr lang="en-IN" dirty="0"/>
                    </a:p>
                  </a:txBody>
                  <a:tcPr/>
                </a:tc>
                <a:tc>
                  <a:txBody>
                    <a:bodyPr/>
                    <a:lstStyle/>
                    <a:p>
                      <a:r>
                        <a:rPr lang="en-US" dirty="0"/>
                        <a:t>Type of Director</a:t>
                      </a:r>
                      <a:endParaRPr lang="en-IN" dirty="0"/>
                    </a:p>
                  </a:txBody>
                  <a:tcPr/>
                </a:tc>
                <a:tc>
                  <a:txBody>
                    <a:bodyPr/>
                    <a:lstStyle/>
                    <a:p>
                      <a:r>
                        <a:rPr lang="en-US" dirty="0"/>
                        <a:t>Sec.</a:t>
                      </a:r>
                      <a:endParaRPr lang="en-IN" dirty="0"/>
                    </a:p>
                  </a:txBody>
                  <a:tcPr/>
                </a:tc>
                <a:tc>
                  <a:txBody>
                    <a:bodyPr/>
                    <a:lstStyle/>
                    <a:p>
                      <a:r>
                        <a:rPr lang="en-US" dirty="0"/>
                        <a:t>Definition</a:t>
                      </a:r>
                      <a:endParaRPr lang="en-IN" dirty="0"/>
                    </a:p>
                  </a:txBody>
                  <a:tcPr/>
                </a:tc>
                <a:extLst>
                  <a:ext uri="{0D108BD9-81ED-4DB2-BD59-A6C34878D82A}">
                    <a16:rowId xmlns:a16="http://schemas.microsoft.com/office/drawing/2014/main" val="10000"/>
                  </a:ext>
                </a:extLst>
              </a:tr>
              <a:tr h="3643772">
                <a:tc>
                  <a:txBody>
                    <a:bodyPr/>
                    <a:lstStyle/>
                    <a:p>
                      <a:r>
                        <a:rPr lang="en-US" sz="1600" dirty="0"/>
                        <a:t>5.</a:t>
                      </a:r>
                      <a:endParaRPr lang="en-IN" sz="1600" dirty="0"/>
                    </a:p>
                  </a:txBody>
                  <a:tcPr/>
                </a:tc>
                <a:tc>
                  <a:txBody>
                    <a:bodyPr/>
                    <a:lstStyle/>
                    <a:p>
                      <a:r>
                        <a:rPr lang="en-US" sz="1600" dirty="0"/>
                        <a:t>Woman Director</a:t>
                      </a:r>
                      <a:endParaRPr lang="en-IN" sz="1600" dirty="0"/>
                    </a:p>
                  </a:txBody>
                  <a:tcPr/>
                </a:tc>
                <a:tc>
                  <a:txBody>
                    <a:bodyPr/>
                    <a:lstStyle/>
                    <a:p>
                      <a:r>
                        <a:rPr lang="en-US" sz="1600" dirty="0"/>
                        <a:t>Second proviso to Sec 149</a:t>
                      </a:r>
                      <a:r>
                        <a:rPr lang="en-US" sz="1600" baseline="0" dirty="0"/>
                        <a:t> (1)</a:t>
                      </a:r>
                      <a:endParaRPr lang="en-IN" sz="1600" dirty="0"/>
                    </a:p>
                  </a:txBody>
                  <a:tcPr/>
                </a:tc>
                <a:tc>
                  <a:txBody>
                    <a:bodyPr/>
                    <a:lstStyle/>
                    <a:p>
                      <a:pPr algn="just"/>
                      <a:r>
                        <a:rPr lang="en-US" sz="1600" dirty="0"/>
                        <a:t>The second proviso of Section 149(1) of the Act provides that a certain class of companies (as specified in the Rules) should at least have one woman director on its board. Rule 3 of Rules provides that the following certain class of companies must appoint at least one woman director on its board:</a:t>
                      </a:r>
                    </a:p>
                    <a:p>
                      <a:pPr algn="just"/>
                      <a:endParaRPr lang="en-US" sz="1600" dirty="0"/>
                    </a:p>
                    <a:p>
                      <a:pPr marL="285750" indent="-285750" algn="just">
                        <a:buFont typeface="Wingdings" panose="05000000000000000000" pitchFamily="2" charset="2"/>
                        <a:buChar char="v"/>
                      </a:pPr>
                      <a:r>
                        <a:rPr lang="en-US" sz="1600" dirty="0"/>
                        <a:t>Every listed company.</a:t>
                      </a:r>
                      <a:endParaRPr lang="en-US" sz="1600" baseline="0" dirty="0"/>
                    </a:p>
                    <a:p>
                      <a:pPr marL="285750" indent="-285750" algn="just">
                        <a:buFont typeface="Wingdings" panose="05000000000000000000" pitchFamily="2" charset="2"/>
                        <a:buChar char="v"/>
                      </a:pPr>
                      <a:r>
                        <a:rPr lang="en-US" sz="1600" dirty="0"/>
                        <a:t>Every other public company having: </a:t>
                      </a:r>
                    </a:p>
                    <a:p>
                      <a:pPr algn="just"/>
                      <a:r>
                        <a:rPr lang="en-US" sz="1600" dirty="0"/>
                        <a:t>      a. Paid-up share capital of Rs.100 Crore or more, or </a:t>
                      </a:r>
                    </a:p>
                    <a:p>
                      <a:pPr algn="just"/>
                      <a:r>
                        <a:rPr lang="en-US" sz="1600" dirty="0"/>
                        <a:t>      b. Turnover of Rs. 300 Crore or more.</a:t>
                      </a:r>
                    </a:p>
                    <a:p>
                      <a:pPr algn="just"/>
                      <a:r>
                        <a:rPr lang="en-US" sz="1600" dirty="0"/>
                        <a:t>When a company fulfils the above two conditions, it must appoint a woman director to its board within six months of the condition fulfilment date. The paid-up share capital or turnover shall be considered as of the last date of the latest audited financial statements.</a:t>
                      </a:r>
                      <a:endParaRPr lang="en-IN" sz="1600" dirty="0"/>
                    </a:p>
                  </a:txBody>
                  <a:tcPr/>
                </a:tc>
                <a:extLst>
                  <a:ext uri="{0D108BD9-81ED-4DB2-BD59-A6C34878D82A}">
                    <a16:rowId xmlns:a16="http://schemas.microsoft.com/office/drawing/2014/main" val="10001"/>
                  </a:ext>
                </a:extLst>
              </a:tr>
              <a:tr h="919457">
                <a:tc>
                  <a:txBody>
                    <a:bodyPr/>
                    <a:lstStyle/>
                    <a:p>
                      <a:r>
                        <a:rPr lang="en-US" sz="1600" dirty="0"/>
                        <a:t>6.</a:t>
                      </a:r>
                      <a:endParaRPr lang="en-IN" sz="1600" dirty="0"/>
                    </a:p>
                  </a:txBody>
                  <a:tcPr/>
                </a:tc>
                <a:tc>
                  <a:txBody>
                    <a:bodyPr/>
                    <a:lstStyle/>
                    <a:p>
                      <a:r>
                        <a:rPr lang="en-US" sz="1600" dirty="0"/>
                        <a:t>Resident Director</a:t>
                      </a:r>
                      <a:endParaRPr lang="en-IN" sz="1600" dirty="0"/>
                    </a:p>
                  </a:txBody>
                  <a:tcPr/>
                </a:tc>
                <a:tc>
                  <a:txBody>
                    <a:bodyPr/>
                    <a:lstStyle/>
                    <a:p>
                      <a:r>
                        <a:rPr lang="en-US" sz="1600" dirty="0"/>
                        <a:t>149(3)</a:t>
                      </a:r>
                      <a:endParaRPr lang="en-IN" sz="1600" dirty="0"/>
                    </a:p>
                  </a:txBody>
                  <a:tcPr/>
                </a:tc>
                <a:tc>
                  <a:txBody>
                    <a:bodyPr/>
                    <a:lstStyle/>
                    <a:p>
                      <a:r>
                        <a:rPr lang="en-US" sz="1600" dirty="0"/>
                        <a:t>Every company shall have at least one director who has stayed in India for a total period of not less than one hundred and eighty-two days in the previous calendar year.</a:t>
                      </a:r>
                      <a:endParaRPr lang="en-IN" sz="16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9708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1314501"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164 of companies act, 2013)</a:t>
            </a:r>
            <a:endParaRPr lang="en-IN" sz="2400" b="1" dirty="0"/>
          </a:p>
        </p:txBody>
      </p:sp>
      <p:sp>
        <p:nvSpPr>
          <p:cNvPr id="3" name="Rectangle 2"/>
          <p:cNvSpPr/>
          <p:nvPr/>
        </p:nvSpPr>
        <p:spPr>
          <a:xfrm>
            <a:off x="684211" y="1351729"/>
            <a:ext cx="10879603" cy="5324535"/>
          </a:xfrm>
          <a:prstGeom prst="rect">
            <a:avLst/>
          </a:prstGeom>
        </p:spPr>
        <p:txBody>
          <a:bodyPr wrap="square">
            <a:spAutoFit/>
          </a:bodyPr>
          <a:lstStyle/>
          <a:p>
            <a:r>
              <a:rPr lang="en-IN" sz="2000" b="1" u="sng" dirty="0">
                <a:latin typeface="Calibri" panose="020F0502020204030204" pitchFamily="34" charset="0"/>
                <a:cs typeface="Calibri" panose="020F0502020204030204" pitchFamily="34" charset="0"/>
              </a:rPr>
              <a:t>Section 164 (1)</a:t>
            </a:r>
          </a:p>
          <a:p>
            <a:r>
              <a:rPr lang="en-IN" sz="2000" u="sng" dirty="0">
                <a:latin typeface="Calibri" panose="020F0502020204030204" pitchFamily="34" charset="0"/>
                <a:cs typeface="Calibri" panose="020F0502020204030204" pitchFamily="34" charset="0"/>
              </a:rPr>
              <a:t>Disqualifications applicable to the Director at the time of Appointment:</a:t>
            </a:r>
          </a:p>
          <a:p>
            <a:endParaRPr lang="en-IN"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A person shall not be eligible for appointment as a  director of a company , if —</a:t>
            </a:r>
          </a:p>
          <a:p>
            <a:endParaRPr lang="en-IN"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(a) he is of </a:t>
            </a:r>
            <a:r>
              <a:rPr lang="en-IN" sz="2000" dirty="0">
                <a:solidFill>
                  <a:srgbClr val="FF0000"/>
                </a:solidFill>
                <a:latin typeface="Calibri" panose="020F0502020204030204" pitchFamily="34" charset="0"/>
                <a:cs typeface="Calibri" panose="020F0502020204030204" pitchFamily="34" charset="0"/>
              </a:rPr>
              <a:t>unsound mind</a:t>
            </a:r>
            <a:r>
              <a:rPr lang="en-IN" sz="2000" dirty="0">
                <a:solidFill>
                  <a:schemeClr val="bg1"/>
                </a:solidFill>
                <a:latin typeface="Calibri" panose="020F0502020204030204" pitchFamily="34" charset="0"/>
                <a:cs typeface="Calibri" panose="020F0502020204030204" pitchFamily="34" charset="0"/>
              </a:rPr>
              <a:t> </a:t>
            </a:r>
            <a:r>
              <a:rPr lang="en-IN" sz="2000" dirty="0">
                <a:latin typeface="Calibri" panose="020F0502020204030204" pitchFamily="34" charset="0"/>
                <a:cs typeface="Calibri" panose="020F0502020204030204" pitchFamily="34" charset="0"/>
              </a:rPr>
              <a:t>and </a:t>
            </a:r>
            <a:r>
              <a:rPr lang="en-IN" sz="2000" dirty="0">
                <a:solidFill>
                  <a:srgbClr val="FF0000"/>
                </a:solidFill>
                <a:latin typeface="Calibri" panose="020F0502020204030204" pitchFamily="34" charset="0"/>
                <a:cs typeface="Calibri" panose="020F0502020204030204" pitchFamily="34" charset="0"/>
              </a:rPr>
              <a:t>stands so declared by a competent court</a:t>
            </a:r>
            <a:r>
              <a:rPr lang="en-IN" sz="2000" dirty="0">
                <a:solidFill>
                  <a:schemeClr val="bg1"/>
                </a:solidFill>
                <a:latin typeface="Calibri" panose="020F0502020204030204" pitchFamily="34" charset="0"/>
                <a:cs typeface="Calibri" panose="020F0502020204030204" pitchFamily="34" charset="0"/>
              </a:rPr>
              <a:t>;</a:t>
            </a:r>
            <a:endParaRPr lang="en-IN" sz="2000" dirty="0">
              <a:latin typeface="Calibri" panose="020F0502020204030204" pitchFamily="34" charset="0"/>
              <a:cs typeface="Calibri" panose="020F0502020204030204" pitchFamily="34" charset="0"/>
            </a:endParaRPr>
          </a:p>
          <a:p>
            <a:endParaRPr lang="en-IN" sz="2000" dirty="0">
              <a:solidFill>
                <a:schemeClr val="bg1"/>
              </a:solidFill>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(b) he is an </a:t>
            </a:r>
            <a:r>
              <a:rPr lang="en-IN" sz="2000" dirty="0">
                <a:solidFill>
                  <a:srgbClr val="FF0000"/>
                </a:solidFill>
                <a:latin typeface="Calibri" panose="020F0502020204030204" pitchFamily="34" charset="0"/>
                <a:cs typeface="Calibri" panose="020F0502020204030204" pitchFamily="34" charset="0"/>
              </a:rPr>
              <a:t>undischarged insolvent</a:t>
            </a:r>
            <a:r>
              <a:rPr lang="en-IN" sz="2000" dirty="0">
                <a:solidFill>
                  <a:schemeClr val="bg1"/>
                </a:solidFill>
                <a:latin typeface="Calibri" panose="020F0502020204030204" pitchFamily="34" charset="0"/>
                <a:cs typeface="Calibri" panose="020F0502020204030204" pitchFamily="34" charset="0"/>
              </a:rPr>
              <a:t>;</a:t>
            </a:r>
          </a:p>
          <a:p>
            <a:endParaRPr lang="en-IN" sz="2000" dirty="0">
              <a:solidFill>
                <a:schemeClr val="bg1"/>
              </a:solidFill>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(c) he has applied </a:t>
            </a:r>
            <a:r>
              <a:rPr lang="en-IN" sz="2000" dirty="0">
                <a:solidFill>
                  <a:srgbClr val="FF0000"/>
                </a:solidFill>
                <a:latin typeface="Calibri" panose="020F0502020204030204" pitchFamily="34" charset="0"/>
                <a:cs typeface="Calibri" panose="020F0502020204030204" pitchFamily="34" charset="0"/>
              </a:rPr>
              <a:t>to be adjudicated as an insolvent</a:t>
            </a:r>
            <a:r>
              <a:rPr lang="en-IN" sz="2000" dirty="0">
                <a:solidFill>
                  <a:schemeClr val="bg1"/>
                </a:solidFill>
                <a:latin typeface="Calibri" panose="020F0502020204030204" pitchFamily="34" charset="0"/>
                <a:cs typeface="Calibri" panose="020F0502020204030204" pitchFamily="34" charset="0"/>
              </a:rPr>
              <a:t> </a:t>
            </a:r>
            <a:r>
              <a:rPr lang="en-IN" sz="2000" dirty="0">
                <a:latin typeface="Calibri" panose="020F0502020204030204" pitchFamily="34" charset="0"/>
                <a:cs typeface="Calibri" panose="020F0502020204030204" pitchFamily="34" charset="0"/>
              </a:rPr>
              <a:t>and his application is pending;</a:t>
            </a:r>
          </a:p>
          <a:p>
            <a:endParaRPr lang="en-IN"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(d) he has been </a:t>
            </a:r>
            <a:r>
              <a:rPr lang="en-IN" sz="2000" dirty="0">
                <a:solidFill>
                  <a:srgbClr val="FF0000"/>
                </a:solidFill>
                <a:latin typeface="Calibri" panose="020F0502020204030204" pitchFamily="34" charset="0"/>
                <a:cs typeface="Calibri" panose="020F0502020204030204" pitchFamily="34" charset="0"/>
              </a:rPr>
              <a:t>convicted by a court of any offence</a:t>
            </a:r>
            <a:r>
              <a:rPr lang="en-IN" sz="2000" dirty="0">
                <a:latin typeface="Calibri" panose="020F0502020204030204" pitchFamily="34" charset="0"/>
                <a:cs typeface="Calibri" panose="020F0502020204030204" pitchFamily="34" charset="0"/>
              </a:rPr>
              <a:t>, whether involving moral turpitude or otherwise, and sentenced in respect thereof to imprisonment for not less than six months and a period of five years has not elapsed from the date of expiry of the sentence:</a:t>
            </a:r>
          </a:p>
          <a:p>
            <a:r>
              <a:rPr lang="en-US" sz="2000" dirty="0">
                <a:latin typeface="Calibri" panose="020F0502020204030204" pitchFamily="34" charset="0"/>
                <a:cs typeface="Calibri" panose="020F0502020204030204" pitchFamily="34" charset="0"/>
              </a:rPr>
              <a:t>Provided that if a person has been convicted of any offence and sentenced in respect thereof to imprisonment for a period of seven years or more, he shall not be eligible to be appointed as a director in any company;</a:t>
            </a:r>
          </a:p>
        </p:txBody>
      </p:sp>
    </p:spTree>
    <p:extLst>
      <p:ext uri="{BB962C8B-B14F-4D97-AF65-F5344CB8AC3E}">
        <p14:creationId xmlns:p14="http://schemas.microsoft.com/office/powerpoint/2010/main" val="1975798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164 of companies act, 2013)</a:t>
            </a:r>
            <a:endParaRPr lang="en-IN" sz="2400" b="1" dirty="0"/>
          </a:p>
        </p:txBody>
      </p:sp>
      <p:sp>
        <p:nvSpPr>
          <p:cNvPr id="2" name="Rectangle 1"/>
          <p:cNvSpPr/>
          <p:nvPr/>
        </p:nvSpPr>
        <p:spPr>
          <a:xfrm>
            <a:off x="684210" y="1392769"/>
            <a:ext cx="10879603" cy="4370427"/>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Section 164(1) Cont.</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(e) an </a:t>
            </a:r>
            <a:r>
              <a:rPr lang="en-US" sz="2000" dirty="0">
                <a:solidFill>
                  <a:srgbClr val="FF0000"/>
                </a:solidFill>
                <a:latin typeface="Calibri" panose="020F0502020204030204" pitchFamily="34" charset="0"/>
                <a:cs typeface="Calibri" panose="020F0502020204030204" pitchFamily="34" charset="0"/>
              </a:rPr>
              <a:t>order disqualifying </a:t>
            </a:r>
            <a:r>
              <a:rPr lang="en-US" sz="2000" dirty="0">
                <a:latin typeface="Calibri" panose="020F0502020204030204" pitchFamily="34" charset="0"/>
                <a:cs typeface="Calibri" panose="020F0502020204030204" pitchFamily="34" charset="0"/>
              </a:rPr>
              <a:t>him for appointment as a director has been passed by a </a:t>
            </a:r>
            <a:r>
              <a:rPr lang="en-US" sz="2000" dirty="0">
                <a:solidFill>
                  <a:srgbClr val="FF0000"/>
                </a:solidFill>
                <a:latin typeface="Calibri" panose="020F0502020204030204" pitchFamily="34" charset="0"/>
                <a:cs typeface="Calibri" panose="020F0502020204030204" pitchFamily="34" charset="0"/>
              </a:rPr>
              <a:t>court or Tribunal </a:t>
            </a:r>
            <a:r>
              <a:rPr lang="en-US" sz="2000" dirty="0">
                <a:latin typeface="Calibri" panose="020F0502020204030204" pitchFamily="34" charset="0"/>
                <a:cs typeface="Calibri" panose="020F0502020204030204" pitchFamily="34" charset="0"/>
              </a:rPr>
              <a:t>and the order is in force;</a:t>
            </a:r>
          </a:p>
          <a:p>
            <a:endParaRPr lang="en-US" dirty="0">
              <a:solidFill>
                <a:schemeClr val="bg1"/>
              </a:solidFill>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(f) he has </a:t>
            </a:r>
            <a:r>
              <a:rPr lang="en-US" sz="2000" dirty="0">
                <a:solidFill>
                  <a:srgbClr val="FF0000"/>
                </a:solidFill>
                <a:latin typeface="Calibri" panose="020F0502020204030204" pitchFamily="34" charset="0"/>
                <a:cs typeface="Calibri" panose="020F0502020204030204" pitchFamily="34" charset="0"/>
              </a:rPr>
              <a:t>not paid any calls in respect of any shares</a:t>
            </a:r>
            <a:r>
              <a:rPr lang="en-US" sz="2000" dirty="0">
                <a:solidFill>
                  <a:schemeClr val="bg1"/>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of the company held by him, whether alone or jointly with others, and </a:t>
            </a:r>
            <a:r>
              <a:rPr lang="en-US" sz="2000" dirty="0">
                <a:solidFill>
                  <a:srgbClr val="FF0000"/>
                </a:solidFill>
                <a:latin typeface="Calibri" panose="020F0502020204030204" pitchFamily="34" charset="0"/>
                <a:cs typeface="Calibri" panose="020F0502020204030204" pitchFamily="34" charset="0"/>
              </a:rPr>
              <a:t>six months have elapsed </a:t>
            </a:r>
            <a:r>
              <a:rPr lang="en-US" sz="2000" dirty="0">
                <a:latin typeface="Calibri" panose="020F0502020204030204" pitchFamily="34" charset="0"/>
                <a:cs typeface="Calibri" panose="020F0502020204030204" pitchFamily="34" charset="0"/>
              </a:rPr>
              <a:t>from the last day fixed for the payment of the call;</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(g) he has been </a:t>
            </a:r>
            <a:r>
              <a:rPr lang="en-US" sz="2000" dirty="0">
                <a:solidFill>
                  <a:srgbClr val="FF0000"/>
                </a:solidFill>
                <a:latin typeface="Calibri" panose="020F0502020204030204" pitchFamily="34" charset="0"/>
                <a:cs typeface="Calibri" panose="020F0502020204030204" pitchFamily="34" charset="0"/>
              </a:rPr>
              <a:t>convicted of the offence dealing with related party transactions </a:t>
            </a:r>
            <a:r>
              <a:rPr lang="en-US" sz="2000" dirty="0">
                <a:latin typeface="Calibri" panose="020F0502020204030204" pitchFamily="34" charset="0"/>
                <a:cs typeface="Calibri" panose="020F0502020204030204" pitchFamily="34" charset="0"/>
              </a:rPr>
              <a:t>under section 188 at any time during the last preceding five years; or</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(h) he has </a:t>
            </a:r>
            <a:r>
              <a:rPr lang="en-US" sz="2000" dirty="0">
                <a:solidFill>
                  <a:srgbClr val="FF0000"/>
                </a:solidFill>
                <a:latin typeface="Calibri" panose="020F0502020204030204" pitchFamily="34" charset="0"/>
                <a:cs typeface="Calibri" panose="020F0502020204030204" pitchFamily="34" charset="0"/>
              </a:rPr>
              <a:t>not complied with sub-section (3) of section 152 (No person shall be appointed as a Director of a Company unless he has been allotted the Director Identification Number u/s 154)</a:t>
            </a:r>
            <a:endParaRPr lang="en-US" sz="2000" dirty="0">
              <a:latin typeface="Calibri" panose="020F0502020204030204" pitchFamily="34" charset="0"/>
              <a:cs typeface="Calibri" panose="020F0502020204030204" pitchFamily="34" charset="0"/>
            </a:endParaRPr>
          </a:p>
          <a:p>
            <a:endParaRPr lang="en-US" sz="2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4202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164 of companies act, 2013)</a:t>
            </a:r>
            <a:endParaRPr lang="en-IN" sz="2400" b="1" dirty="0"/>
          </a:p>
        </p:txBody>
      </p:sp>
      <p:sp>
        <p:nvSpPr>
          <p:cNvPr id="2" name="Rectangle 1"/>
          <p:cNvSpPr/>
          <p:nvPr/>
        </p:nvSpPr>
        <p:spPr>
          <a:xfrm>
            <a:off x="684210" y="1392769"/>
            <a:ext cx="10879603" cy="3477875"/>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Section 164(1) Cont.</a:t>
            </a:r>
          </a:p>
          <a:p>
            <a:endParaRPr lang="en-US" sz="2000" dirty="0">
              <a:solidFill>
                <a:srgbClr val="FF0000"/>
              </a:solidFill>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The disqualifications referred to in clauses (d), (e ) and (g) of sub section 1 shall not take effect-</a:t>
            </a:r>
          </a:p>
          <a:p>
            <a:pPr marL="514350" indent="-514350">
              <a:buAutoNum type="romanLcParenR"/>
            </a:pPr>
            <a:r>
              <a:rPr lang="en-US" sz="2000" dirty="0">
                <a:latin typeface="Calibri" panose="020F0502020204030204" pitchFamily="34" charset="0"/>
                <a:cs typeface="Calibri" panose="020F0502020204030204" pitchFamily="34" charset="0"/>
              </a:rPr>
              <a:t>For 30 (thirty) days from the date of conviction or order of disqualification;</a:t>
            </a:r>
          </a:p>
          <a:p>
            <a:pPr marL="514350" indent="-514350">
              <a:buAutoNum type="romanLcParenR"/>
            </a:pPr>
            <a:r>
              <a:rPr lang="en-US" sz="2000" dirty="0">
                <a:latin typeface="Calibri" panose="020F0502020204030204" pitchFamily="34" charset="0"/>
                <a:cs typeface="Calibri" panose="020F0502020204030204" pitchFamily="34" charset="0"/>
              </a:rPr>
              <a:t>Where an appeal or petition is preferred within thirty days as aforesaid against the conviction resulting in sentence or order, until expiry of 7 (seven) days from the date on which such appeal or petition is disposed off, where any further appeal or petition is preferred against order or sentence within seven days, until such further appeal or petition is disposed off.</a:t>
            </a:r>
          </a:p>
          <a:p>
            <a:r>
              <a:rPr lang="en-US" sz="2000" b="1" i="1" dirty="0">
                <a:latin typeface="Calibri" panose="020F0502020204030204" pitchFamily="34" charset="0"/>
                <a:cs typeface="Calibri" panose="020F0502020204030204" pitchFamily="34" charset="0"/>
              </a:rPr>
              <a:t>The Companies (Amendment) Bill 2017 (as passed by the Lok Sabha on 27 July, 2017), proposes that the disqualifications referred to in clauses (d), (e ), and (g) of sub section 1 shall continue to apply even if the appeal or petition has been filed against the order of conviction or disqualification.</a:t>
            </a:r>
          </a:p>
        </p:txBody>
      </p:sp>
    </p:spTree>
    <p:extLst>
      <p:ext uri="{BB962C8B-B14F-4D97-AF65-F5344CB8AC3E}">
        <p14:creationId xmlns:p14="http://schemas.microsoft.com/office/powerpoint/2010/main" val="4001533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4212" y="1095250"/>
            <a:ext cx="11102628" cy="5355312"/>
          </a:xfrm>
          <a:prstGeom prst="rect">
            <a:avLst/>
          </a:prstGeom>
        </p:spPr>
        <p:txBody>
          <a:bodyPr wrap="square">
            <a:spAutoFit/>
          </a:bodyPr>
          <a:lstStyle/>
          <a:p>
            <a:r>
              <a:rPr lang="en-IN" sz="1900" b="1" u="sng" dirty="0">
                <a:latin typeface="Calibri" panose="020F0502020204030204" pitchFamily="34" charset="0"/>
                <a:cs typeface="Calibri" panose="020F0502020204030204" pitchFamily="34" charset="0"/>
              </a:rPr>
              <a:t>Section 164 (2)</a:t>
            </a:r>
          </a:p>
          <a:p>
            <a:r>
              <a:rPr lang="en-IN" sz="1900" u="sng" dirty="0">
                <a:latin typeface="Calibri" panose="020F0502020204030204" pitchFamily="34" charset="0"/>
                <a:cs typeface="Calibri" panose="020F0502020204030204" pitchFamily="34" charset="0"/>
              </a:rPr>
              <a:t>Reporting and Removal of Disqualification:</a:t>
            </a:r>
          </a:p>
          <a:p>
            <a:r>
              <a:rPr lang="en-IN" sz="1900" dirty="0">
                <a:latin typeface="Calibri" panose="020F0502020204030204" pitchFamily="34" charset="0"/>
                <a:cs typeface="Calibri" panose="020F0502020204030204" pitchFamily="34" charset="0"/>
              </a:rPr>
              <a:t>(</a:t>
            </a:r>
            <a:r>
              <a:rPr lang="en-US" sz="1900" dirty="0">
                <a:latin typeface="Calibri" panose="020F0502020204030204" pitchFamily="34" charset="0"/>
                <a:cs typeface="Calibri" panose="020F0502020204030204" pitchFamily="34" charset="0"/>
              </a:rPr>
              <a:t>Section 164 (2) shall not apply to a Government Company, vide notification no. G.S.R. 463(E) dated 5th June, 2015.)</a:t>
            </a:r>
            <a:endParaRPr lang="en-IN" sz="1900" dirty="0">
              <a:latin typeface="Calibri" panose="020F0502020204030204" pitchFamily="34" charset="0"/>
              <a:cs typeface="Calibri" panose="020F0502020204030204" pitchFamily="34" charset="0"/>
            </a:endParaRPr>
          </a:p>
          <a:p>
            <a:endParaRPr lang="en-IN" sz="1900" b="1" u="sng" dirty="0">
              <a:solidFill>
                <a:schemeClr val="bg1"/>
              </a:solidFill>
              <a:latin typeface="Calibri" panose="020F0502020204030204" pitchFamily="34" charset="0"/>
              <a:cs typeface="Calibri" panose="020F0502020204030204" pitchFamily="34" charset="0"/>
            </a:endParaRPr>
          </a:p>
          <a:p>
            <a:r>
              <a:rPr lang="en-US" sz="1900" dirty="0">
                <a:solidFill>
                  <a:srgbClr val="FF0000"/>
                </a:solidFill>
                <a:latin typeface="Calibri" panose="020F0502020204030204" pitchFamily="34" charset="0"/>
                <a:cs typeface="Calibri" panose="020F0502020204030204" pitchFamily="34" charset="0"/>
              </a:rPr>
              <a:t>No person </a:t>
            </a:r>
            <a:r>
              <a:rPr lang="en-US" sz="1900" dirty="0">
                <a:latin typeface="Calibri" panose="020F0502020204030204" pitchFamily="34" charset="0"/>
                <a:cs typeface="Calibri" panose="020F0502020204030204" pitchFamily="34" charset="0"/>
              </a:rPr>
              <a:t>who is or has been a director of a company which—</a:t>
            </a:r>
          </a:p>
          <a:p>
            <a:endParaRPr lang="en-US" sz="1900" dirty="0">
              <a:solidFill>
                <a:schemeClr val="bg1"/>
              </a:solidFill>
              <a:latin typeface="Calibri" panose="020F0502020204030204" pitchFamily="34" charset="0"/>
              <a:cs typeface="Calibri" panose="020F0502020204030204" pitchFamily="34" charset="0"/>
            </a:endParaRPr>
          </a:p>
          <a:p>
            <a:r>
              <a:rPr lang="en-US" sz="1900" dirty="0">
                <a:latin typeface="Calibri" panose="020F0502020204030204" pitchFamily="34" charset="0"/>
                <a:cs typeface="Calibri" panose="020F0502020204030204" pitchFamily="34" charset="0"/>
              </a:rPr>
              <a:t>(a) has </a:t>
            </a:r>
            <a:r>
              <a:rPr lang="en-US" sz="1900" dirty="0">
                <a:solidFill>
                  <a:srgbClr val="FF0000"/>
                </a:solidFill>
                <a:latin typeface="Calibri" panose="020F0502020204030204" pitchFamily="34" charset="0"/>
                <a:cs typeface="Calibri" panose="020F0502020204030204" pitchFamily="34" charset="0"/>
              </a:rPr>
              <a:t>not filed financial statements or annual </a:t>
            </a:r>
            <a:r>
              <a:rPr lang="en-US" sz="1900" dirty="0">
                <a:latin typeface="Calibri" panose="020F0502020204030204" pitchFamily="34" charset="0"/>
                <a:cs typeface="Calibri" panose="020F0502020204030204" pitchFamily="34" charset="0"/>
              </a:rPr>
              <a:t>returns for any continuous period of </a:t>
            </a:r>
            <a:r>
              <a:rPr lang="en-US" sz="1900" dirty="0">
                <a:solidFill>
                  <a:srgbClr val="FF0000"/>
                </a:solidFill>
                <a:latin typeface="Calibri" panose="020F0502020204030204" pitchFamily="34" charset="0"/>
                <a:cs typeface="Calibri" panose="020F0502020204030204" pitchFamily="34" charset="0"/>
              </a:rPr>
              <a:t>three financial years</a:t>
            </a:r>
            <a:r>
              <a:rPr lang="en-US" sz="1900" dirty="0">
                <a:solidFill>
                  <a:schemeClr val="bg1"/>
                </a:solidFill>
                <a:latin typeface="Calibri" panose="020F0502020204030204" pitchFamily="34" charset="0"/>
                <a:cs typeface="Calibri" panose="020F0502020204030204" pitchFamily="34" charset="0"/>
              </a:rPr>
              <a:t> </a:t>
            </a:r>
            <a:r>
              <a:rPr lang="en-US" sz="1900" dirty="0">
                <a:latin typeface="Calibri" panose="020F0502020204030204" pitchFamily="34" charset="0"/>
                <a:cs typeface="Calibri" panose="020F0502020204030204" pitchFamily="34" charset="0"/>
              </a:rPr>
              <a:t>; or</a:t>
            </a:r>
          </a:p>
          <a:p>
            <a:r>
              <a:rPr lang="en-US" sz="1900" dirty="0">
                <a:latin typeface="Calibri" panose="020F0502020204030204" pitchFamily="34" charset="0"/>
                <a:cs typeface="Calibri" panose="020F0502020204030204" pitchFamily="34" charset="0"/>
              </a:rPr>
              <a:t>(b) has </a:t>
            </a:r>
            <a:r>
              <a:rPr lang="en-US" sz="1900" dirty="0">
                <a:solidFill>
                  <a:srgbClr val="FF0000"/>
                </a:solidFill>
                <a:latin typeface="Calibri" panose="020F0502020204030204" pitchFamily="34" charset="0"/>
                <a:cs typeface="Calibri" panose="020F0502020204030204" pitchFamily="34" charset="0"/>
              </a:rPr>
              <a:t>failed to repay the deposits </a:t>
            </a:r>
            <a:r>
              <a:rPr lang="en-US" sz="1900" dirty="0">
                <a:latin typeface="Calibri" panose="020F0502020204030204" pitchFamily="34" charset="0"/>
                <a:cs typeface="Calibri" panose="020F0502020204030204" pitchFamily="34" charset="0"/>
              </a:rPr>
              <a:t>accepted by it </a:t>
            </a:r>
            <a:r>
              <a:rPr lang="en-US" sz="1900" dirty="0">
                <a:solidFill>
                  <a:srgbClr val="FF0000"/>
                </a:solidFill>
                <a:latin typeface="Calibri" panose="020F0502020204030204" pitchFamily="34" charset="0"/>
                <a:cs typeface="Calibri" panose="020F0502020204030204" pitchFamily="34" charset="0"/>
              </a:rPr>
              <a:t>or pay interest thereon</a:t>
            </a:r>
            <a:r>
              <a:rPr lang="en-US" sz="1900" dirty="0">
                <a:solidFill>
                  <a:schemeClr val="bg1"/>
                </a:solidFill>
                <a:latin typeface="Calibri" panose="020F0502020204030204" pitchFamily="34" charset="0"/>
                <a:cs typeface="Calibri" panose="020F0502020204030204" pitchFamily="34" charset="0"/>
              </a:rPr>
              <a:t> </a:t>
            </a:r>
            <a:r>
              <a:rPr lang="en-US" sz="1900" dirty="0">
                <a:latin typeface="Calibri" panose="020F0502020204030204" pitchFamily="34" charset="0"/>
                <a:cs typeface="Calibri" panose="020F0502020204030204" pitchFamily="34" charset="0"/>
              </a:rPr>
              <a:t>or to redeem any debenture  on the due date or pay interest due thereon or pay any dividend declared and such failure to pay or redeem continues for one year or more, </a:t>
            </a:r>
          </a:p>
          <a:p>
            <a:endParaRPr lang="en-US" sz="1900" dirty="0">
              <a:solidFill>
                <a:schemeClr val="bg1"/>
              </a:solidFill>
              <a:latin typeface="Calibri" panose="020F0502020204030204" pitchFamily="34" charset="0"/>
              <a:cs typeface="Calibri" panose="020F0502020204030204" pitchFamily="34" charset="0"/>
            </a:endParaRPr>
          </a:p>
          <a:p>
            <a:r>
              <a:rPr lang="en-US" sz="1900" dirty="0">
                <a:latin typeface="Calibri" panose="020F0502020204030204" pitchFamily="34" charset="0"/>
                <a:cs typeface="Calibri" panose="020F0502020204030204" pitchFamily="34" charset="0"/>
              </a:rPr>
              <a:t>shall be </a:t>
            </a:r>
            <a:r>
              <a:rPr lang="en-US" sz="1900" dirty="0">
                <a:solidFill>
                  <a:srgbClr val="FF0000"/>
                </a:solidFill>
                <a:latin typeface="Calibri" panose="020F0502020204030204" pitchFamily="34" charset="0"/>
                <a:cs typeface="Calibri" panose="020F0502020204030204" pitchFamily="34" charset="0"/>
              </a:rPr>
              <a:t>eligible to be re-appointed </a:t>
            </a:r>
            <a:r>
              <a:rPr lang="en-US" sz="1900" dirty="0">
                <a:latin typeface="Calibri" panose="020F0502020204030204" pitchFamily="34" charset="0"/>
                <a:cs typeface="Calibri" panose="020F0502020204030204" pitchFamily="34" charset="0"/>
              </a:rPr>
              <a:t>as a director of that company or appointed in other company for a </a:t>
            </a:r>
            <a:r>
              <a:rPr lang="en-US" sz="1900" dirty="0">
                <a:solidFill>
                  <a:srgbClr val="FF0000"/>
                </a:solidFill>
                <a:latin typeface="Calibri" panose="020F0502020204030204" pitchFamily="34" charset="0"/>
                <a:cs typeface="Calibri" panose="020F0502020204030204" pitchFamily="34" charset="0"/>
              </a:rPr>
              <a:t>period of five years from the date on which the said company fails to do so.</a:t>
            </a:r>
            <a:endParaRPr lang="en-US" sz="1900" dirty="0">
              <a:latin typeface="Calibri" panose="020F0502020204030204" pitchFamily="34" charset="0"/>
              <a:cs typeface="Calibri" panose="020F0502020204030204" pitchFamily="34" charset="0"/>
            </a:endParaRPr>
          </a:p>
          <a:p>
            <a:endParaRPr lang="en-US" sz="1900" dirty="0">
              <a:latin typeface="Calibri" panose="020F0502020204030204" pitchFamily="34" charset="0"/>
              <a:cs typeface="Calibri" panose="020F0502020204030204" pitchFamily="34" charset="0"/>
            </a:endParaRPr>
          </a:p>
          <a:p>
            <a:r>
              <a:rPr lang="en-US" sz="1900" dirty="0">
                <a:latin typeface="Calibri" panose="020F0502020204030204" pitchFamily="34" charset="0"/>
                <a:cs typeface="Calibri" panose="020F0502020204030204" pitchFamily="34" charset="0"/>
              </a:rPr>
              <a:t>This disqualification will be attracted when a company fails to file the financial statements or annual returns, or fails to repay any deposit, interest, dividend, or fails to redeem its debentures, as specified in sub section 2 of section 164.</a:t>
            </a:r>
          </a:p>
        </p:txBody>
      </p:sp>
      <p:sp>
        <p:nvSpPr>
          <p:cNvPr id="4" name="Title 1"/>
          <p:cNvSpPr txBox="1">
            <a:spLocks/>
          </p:cNvSpPr>
          <p:nvPr/>
        </p:nvSpPr>
        <p:spPr>
          <a:xfrm>
            <a:off x="684212" y="240150"/>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164 of companies act, 2013)</a:t>
            </a:r>
            <a:endParaRPr lang="en-IN" sz="2400" b="1" dirty="0"/>
          </a:p>
        </p:txBody>
      </p:sp>
    </p:spTree>
    <p:extLst>
      <p:ext uri="{BB962C8B-B14F-4D97-AF65-F5344CB8AC3E}">
        <p14:creationId xmlns:p14="http://schemas.microsoft.com/office/powerpoint/2010/main" val="1474508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4212" y="1095250"/>
            <a:ext cx="11102628" cy="3893374"/>
          </a:xfrm>
          <a:prstGeom prst="rect">
            <a:avLst/>
          </a:prstGeom>
        </p:spPr>
        <p:txBody>
          <a:bodyPr wrap="square">
            <a:spAutoFit/>
          </a:bodyPr>
          <a:lstStyle/>
          <a:p>
            <a:r>
              <a:rPr lang="en-IN" sz="1900" b="1" u="sng" dirty="0">
                <a:latin typeface="Calibri" panose="020F0502020204030204" pitchFamily="34" charset="0"/>
                <a:cs typeface="Calibri" panose="020F0502020204030204" pitchFamily="34" charset="0"/>
              </a:rPr>
              <a:t>Section 164 (2)</a:t>
            </a:r>
          </a:p>
          <a:p>
            <a:r>
              <a:rPr lang="en-IN" sz="1900" u="sng" dirty="0">
                <a:latin typeface="Calibri" panose="020F0502020204030204" pitchFamily="34" charset="0"/>
                <a:cs typeface="Calibri" panose="020F0502020204030204" pitchFamily="34" charset="0"/>
              </a:rPr>
              <a:t>Reporting and Removal of Disqualification:</a:t>
            </a:r>
          </a:p>
          <a:p>
            <a:endParaRPr lang="en-IN" sz="1900" u="sng" dirty="0">
              <a:latin typeface="Calibri" panose="020F0502020204030204" pitchFamily="34" charset="0"/>
              <a:cs typeface="Calibri" panose="020F0502020204030204" pitchFamily="34" charset="0"/>
            </a:endParaRPr>
          </a:p>
          <a:p>
            <a:pPr algn="just"/>
            <a:r>
              <a:rPr lang="en-US" sz="1900" dirty="0">
                <a:latin typeface="Calibri" panose="020F0502020204030204" pitchFamily="34" charset="0"/>
                <a:cs typeface="Calibri" panose="020F0502020204030204" pitchFamily="34" charset="0"/>
              </a:rPr>
              <a:t>Provided that where a person is appointed as a director of a company which is in default of clause (a) or clause (b), he shall not incur the disqualification for a period of six months from the date of his appointment.</a:t>
            </a:r>
          </a:p>
          <a:p>
            <a:pPr algn="just"/>
            <a:endParaRPr lang="en-US" sz="1900" dirty="0">
              <a:latin typeface="Calibri" panose="020F0502020204030204" pitchFamily="34" charset="0"/>
              <a:cs typeface="Calibri" panose="020F0502020204030204" pitchFamily="34" charset="0"/>
            </a:endParaRPr>
          </a:p>
          <a:p>
            <a:pPr algn="just"/>
            <a:r>
              <a:rPr lang="en-US" sz="1900" dirty="0">
                <a:latin typeface="Calibri" panose="020F0502020204030204" pitchFamily="34" charset="0"/>
                <a:cs typeface="Calibri" panose="020F0502020204030204" pitchFamily="34" charset="0"/>
              </a:rPr>
              <a:t>It means that the disqualification will not be attracted till the expiry of 6 months from the date of his appointment, in the Company, in which such default exists. Accordingly, the person will submit the necessary </a:t>
            </a:r>
            <a:r>
              <a:rPr lang="en-US" sz="1900" b="1" dirty="0">
                <a:latin typeface="Calibri" panose="020F0502020204030204" pitchFamily="34" charset="0"/>
                <a:cs typeface="Calibri" panose="020F0502020204030204" pitchFamily="34" charset="0"/>
              </a:rPr>
              <a:t>DIR 8 </a:t>
            </a:r>
            <a:r>
              <a:rPr lang="en-US" sz="1900" dirty="0">
                <a:latin typeface="Calibri" panose="020F0502020204030204" pitchFamily="34" charset="0"/>
                <a:cs typeface="Calibri" panose="020F0502020204030204" pitchFamily="34" charset="0"/>
              </a:rPr>
              <a:t>in other Companies, after the expiry of the said period of 6 months.</a:t>
            </a:r>
          </a:p>
          <a:p>
            <a:pPr algn="just"/>
            <a:endParaRPr lang="en-US" sz="1900" b="1" dirty="0">
              <a:latin typeface="Calibri" panose="020F0502020204030204" pitchFamily="34" charset="0"/>
              <a:cs typeface="Calibri" panose="020F0502020204030204" pitchFamily="34" charset="0"/>
            </a:endParaRPr>
          </a:p>
          <a:p>
            <a:pPr algn="just"/>
            <a:r>
              <a:rPr lang="en-US" sz="1900" b="1" dirty="0">
                <a:latin typeface="Calibri" panose="020F0502020204030204" pitchFamily="34" charset="0"/>
                <a:cs typeface="Calibri" panose="020F0502020204030204" pitchFamily="34" charset="0"/>
              </a:rPr>
              <a:t>Rule 14 </a:t>
            </a:r>
            <a:r>
              <a:rPr lang="en-US" sz="1900" dirty="0">
                <a:latin typeface="Calibri" panose="020F0502020204030204" pitchFamily="34" charset="0"/>
                <a:cs typeface="Calibri" panose="020F0502020204030204" pitchFamily="34" charset="0"/>
              </a:rPr>
              <a:t>of the Companies (Appointment of Directors) Rules, 2014, states the provisions for the:</a:t>
            </a:r>
          </a:p>
          <a:p>
            <a:pPr marL="342900" indent="-342900" algn="just">
              <a:buFont typeface="Wingdings" panose="05000000000000000000" pitchFamily="2" charset="2"/>
              <a:buChar char="v"/>
            </a:pPr>
            <a:r>
              <a:rPr lang="en-US" sz="1900" dirty="0">
                <a:latin typeface="Calibri" panose="020F0502020204030204" pitchFamily="34" charset="0"/>
                <a:cs typeface="Calibri" panose="020F0502020204030204" pitchFamily="34" charset="0"/>
              </a:rPr>
              <a:t>Reporting the disqualification of the director</a:t>
            </a:r>
          </a:p>
          <a:p>
            <a:pPr marL="342900" indent="-342900" algn="just">
              <a:buFont typeface="Wingdings" panose="05000000000000000000" pitchFamily="2" charset="2"/>
              <a:buChar char="v"/>
            </a:pPr>
            <a:r>
              <a:rPr lang="en-US" sz="1900" dirty="0">
                <a:latin typeface="Calibri" panose="020F0502020204030204" pitchFamily="34" charset="0"/>
                <a:cs typeface="Calibri" panose="020F0502020204030204" pitchFamily="34" charset="0"/>
              </a:rPr>
              <a:t>Removal of the disqualification</a:t>
            </a:r>
          </a:p>
        </p:txBody>
      </p:sp>
      <p:sp>
        <p:nvSpPr>
          <p:cNvPr id="4" name="Title 1"/>
          <p:cNvSpPr txBox="1">
            <a:spLocks/>
          </p:cNvSpPr>
          <p:nvPr/>
        </p:nvSpPr>
        <p:spPr>
          <a:xfrm>
            <a:off x="684212" y="240150"/>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164 of companies act, 2013)</a:t>
            </a:r>
            <a:endParaRPr lang="en-IN" sz="2400" b="1" dirty="0"/>
          </a:p>
        </p:txBody>
      </p:sp>
    </p:spTree>
    <p:extLst>
      <p:ext uri="{BB962C8B-B14F-4D97-AF65-F5344CB8AC3E}">
        <p14:creationId xmlns:p14="http://schemas.microsoft.com/office/powerpoint/2010/main" val="3792418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4212" y="1095250"/>
            <a:ext cx="11102628" cy="1261884"/>
          </a:xfrm>
          <a:prstGeom prst="rect">
            <a:avLst/>
          </a:prstGeom>
        </p:spPr>
        <p:txBody>
          <a:bodyPr wrap="square">
            <a:spAutoFit/>
          </a:bodyPr>
          <a:lstStyle/>
          <a:p>
            <a:r>
              <a:rPr lang="en-US" sz="1900" b="1" dirty="0">
                <a:latin typeface="Calibri" panose="020F0502020204030204" pitchFamily="34" charset="0"/>
                <a:cs typeface="Calibri" panose="020F0502020204030204" pitchFamily="34" charset="0"/>
              </a:rPr>
              <a:t>Rule 14 </a:t>
            </a:r>
            <a:r>
              <a:rPr lang="en-US" sz="1900" dirty="0">
                <a:latin typeface="Calibri" panose="020F0502020204030204" pitchFamily="34" charset="0"/>
                <a:cs typeface="Calibri" panose="020F0502020204030204" pitchFamily="34" charset="0"/>
              </a:rPr>
              <a:t>of the Companies (Appointment of Directors) Rules, 2014 </a:t>
            </a:r>
          </a:p>
          <a:p>
            <a:r>
              <a:rPr lang="en-IN" sz="1900" u="sng" dirty="0">
                <a:latin typeface="Calibri" panose="020F0502020204030204" pitchFamily="34" charset="0"/>
                <a:cs typeface="Calibri" panose="020F0502020204030204" pitchFamily="34" charset="0"/>
              </a:rPr>
              <a:t>Reporting the Disqualification of Director:</a:t>
            </a:r>
          </a:p>
          <a:p>
            <a:endParaRPr lang="en-US" sz="1900" u="sng" dirty="0">
              <a:latin typeface="Calibri" panose="020F0502020204030204" pitchFamily="34" charset="0"/>
              <a:cs typeface="Calibri" panose="020F0502020204030204" pitchFamily="34" charset="0"/>
            </a:endParaRPr>
          </a:p>
          <a:p>
            <a:endParaRPr lang="en-IN" sz="1900" u="sng" dirty="0">
              <a:latin typeface="Calibri" panose="020F0502020204030204" pitchFamily="34" charset="0"/>
              <a:cs typeface="Calibri" panose="020F0502020204030204" pitchFamily="34" charset="0"/>
            </a:endParaRPr>
          </a:p>
        </p:txBody>
      </p:sp>
      <p:sp>
        <p:nvSpPr>
          <p:cNvPr id="4" name="Title 1"/>
          <p:cNvSpPr txBox="1">
            <a:spLocks/>
          </p:cNvSpPr>
          <p:nvPr/>
        </p:nvSpPr>
        <p:spPr>
          <a:xfrm>
            <a:off x="684212" y="240150"/>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164 of companies act, 2013)</a:t>
            </a:r>
            <a:endParaRPr lang="en-IN" sz="2400" b="1" dirty="0"/>
          </a:p>
        </p:txBody>
      </p:sp>
      <p:graphicFrame>
        <p:nvGraphicFramePr>
          <p:cNvPr id="2" name="Table 1"/>
          <p:cNvGraphicFramePr>
            <a:graphicFrameLocks noGrp="1"/>
          </p:cNvGraphicFramePr>
          <p:nvPr>
            <p:extLst>
              <p:ext uri="{D42A27DB-BD31-4B8C-83A1-F6EECF244321}">
                <p14:modId xmlns:p14="http://schemas.microsoft.com/office/powerpoint/2010/main" val="4141990463"/>
              </p:ext>
            </p:extLst>
          </p:nvPr>
        </p:nvGraphicFramePr>
        <p:xfrm>
          <a:off x="780142" y="1884437"/>
          <a:ext cx="10247087" cy="4211320"/>
        </p:xfrm>
        <a:graphic>
          <a:graphicData uri="http://schemas.openxmlformats.org/drawingml/2006/table">
            <a:tbl>
              <a:tblPr firstRow="1" bandRow="1">
                <a:tableStyleId>{5C22544A-7EE6-4342-B048-85BDC9FD1C3A}</a:tableStyleId>
              </a:tblPr>
              <a:tblGrid>
                <a:gridCol w="1459296">
                  <a:extLst>
                    <a:ext uri="{9D8B030D-6E8A-4147-A177-3AD203B41FA5}">
                      <a16:colId xmlns:a16="http://schemas.microsoft.com/office/drawing/2014/main" val="20000"/>
                    </a:ext>
                  </a:extLst>
                </a:gridCol>
                <a:gridCol w="1624991">
                  <a:extLst>
                    <a:ext uri="{9D8B030D-6E8A-4147-A177-3AD203B41FA5}">
                      <a16:colId xmlns:a16="http://schemas.microsoft.com/office/drawing/2014/main" val="20001"/>
                    </a:ext>
                  </a:extLst>
                </a:gridCol>
                <a:gridCol w="7162800">
                  <a:extLst>
                    <a:ext uri="{9D8B030D-6E8A-4147-A177-3AD203B41FA5}">
                      <a16:colId xmlns:a16="http://schemas.microsoft.com/office/drawing/2014/main" val="20002"/>
                    </a:ext>
                  </a:extLst>
                </a:gridCol>
              </a:tblGrid>
              <a:tr h="370840">
                <a:tc>
                  <a:txBody>
                    <a:bodyPr/>
                    <a:lstStyle/>
                    <a:p>
                      <a:r>
                        <a:rPr lang="en-US" dirty="0"/>
                        <a:t>Sub</a:t>
                      </a:r>
                      <a:r>
                        <a:rPr lang="en-US" baseline="0" dirty="0"/>
                        <a:t> Rule</a:t>
                      </a:r>
                      <a:endParaRPr lang="en-IN" dirty="0"/>
                    </a:p>
                  </a:txBody>
                  <a:tcPr/>
                </a:tc>
                <a:tc>
                  <a:txBody>
                    <a:bodyPr/>
                    <a:lstStyle/>
                    <a:p>
                      <a:r>
                        <a:rPr lang="en-US" dirty="0"/>
                        <a:t>Reporting by</a:t>
                      </a:r>
                      <a:endParaRPr lang="en-IN" dirty="0"/>
                    </a:p>
                  </a:txBody>
                  <a:tcPr/>
                </a:tc>
                <a:tc>
                  <a:txBody>
                    <a:bodyPr/>
                    <a:lstStyle/>
                    <a:p>
                      <a:r>
                        <a:rPr lang="en-US" dirty="0"/>
                        <a:t>Provision</a:t>
                      </a:r>
                      <a:endParaRPr lang="en-IN" dirty="0"/>
                    </a:p>
                  </a:txBody>
                  <a:tcPr/>
                </a:tc>
                <a:extLst>
                  <a:ext uri="{0D108BD9-81ED-4DB2-BD59-A6C34878D82A}">
                    <a16:rowId xmlns:a16="http://schemas.microsoft.com/office/drawing/2014/main" val="10000"/>
                  </a:ext>
                </a:extLst>
              </a:tr>
              <a:tr h="370840">
                <a:tc>
                  <a:txBody>
                    <a:bodyPr/>
                    <a:lstStyle/>
                    <a:p>
                      <a:r>
                        <a:rPr lang="en-US" dirty="0"/>
                        <a:t>(1)</a:t>
                      </a:r>
                      <a:endParaRPr lang="en-IN" dirty="0"/>
                    </a:p>
                  </a:txBody>
                  <a:tcPr/>
                </a:tc>
                <a:tc>
                  <a:txBody>
                    <a:bodyPr/>
                    <a:lstStyle/>
                    <a:p>
                      <a:r>
                        <a:rPr lang="en-US" dirty="0"/>
                        <a:t>Director</a:t>
                      </a:r>
                      <a:endParaRPr lang="en-IN" dirty="0"/>
                    </a:p>
                  </a:txBody>
                  <a:tcPr/>
                </a:tc>
                <a:tc>
                  <a:txBody>
                    <a:bodyPr/>
                    <a:lstStyle/>
                    <a:p>
                      <a:r>
                        <a:rPr lang="en-US" dirty="0"/>
                        <a:t>Every Director shall inform to the concerned company about his disqualification under sec 164(2),</a:t>
                      </a:r>
                      <a:r>
                        <a:rPr lang="en-US" baseline="0" dirty="0"/>
                        <a:t> in Form </a:t>
                      </a:r>
                      <a:r>
                        <a:rPr lang="en-US" b="1" baseline="0" dirty="0"/>
                        <a:t>DIR-8 </a:t>
                      </a:r>
                      <a:r>
                        <a:rPr lang="en-US" b="0" baseline="0" dirty="0"/>
                        <a:t>before he is appointed or re-appointed</a:t>
                      </a:r>
                      <a:endParaRPr lang="en-IN" b="1" dirty="0"/>
                    </a:p>
                  </a:txBody>
                  <a:tcPr/>
                </a:tc>
                <a:extLst>
                  <a:ext uri="{0D108BD9-81ED-4DB2-BD59-A6C34878D82A}">
                    <a16:rowId xmlns:a16="http://schemas.microsoft.com/office/drawing/2014/main" val="10001"/>
                  </a:ext>
                </a:extLst>
              </a:tr>
              <a:tr h="370840">
                <a:tc>
                  <a:txBody>
                    <a:bodyPr/>
                    <a:lstStyle/>
                    <a:p>
                      <a:r>
                        <a:rPr lang="en-US" dirty="0"/>
                        <a:t>(2)</a:t>
                      </a:r>
                      <a:endParaRPr lang="en-IN" dirty="0"/>
                    </a:p>
                  </a:txBody>
                  <a:tcPr/>
                </a:tc>
                <a:tc>
                  <a:txBody>
                    <a:bodyPr/>
                    <a:lstStyle/>
                    <a:p>
                      <a:r>
                        <a:rPr lang="en-US" dirty="0"/>
                        <a:t>Director</a:t>
                      </a:r>
                      <a:endParaRPr lang="en-IN" dirty="0"/>
                    </a:p>
                  </a:txBody>
                  <a:tcPr/>
                </a:tc>
                <a:tc>
                  <a:txBody>
                    <a:bodyPr/>
                    <a:lstStyle/>
                    <a:p>
                      <a:r>
                        <a:rPr lang="en-US" dirty="0"/>
                        <a:t>Such Form </a:t>
                      </a:r>
                      <a:r>
                        <a:rPr lang="en-US" b="1" dirty="0"/>
                        <a:t>DIR-8 </a:t>
                      </a:r>
                      <a:r>
                        <a:rPr lang="en-US" b="0" dirty="0"/>
                        <a:t>shall be submitted by the director to a proposed appointee company before his appointment or re-appointment.</a:t>
                      </a:r>
                      <a:endParaRPr lang="en-IN" b="1" dirty="0"/>
                    </a:p>
                  </a:txBody>
                  <a:tcPr/>
                </a:tc>
                <a:extLst>
                  <a:ext uri="{0D108BD9-81ED-4DB2-BD59-A6C34878D82A}">
                    <a16:rowId xmlns:a16="http://schemas.microsoft.com/office/drawing/2014/main" val="10002"/>
                  </a:ext>
                </a:extLst>
              </a:tr>
              <a:tr h="370840">
                <a:tc>
                  <a:txBody>
                    <a:bodyPr/>
                    <a:lstStyle/>
                    <a:p>
                      <a:endParaRPr lang="en-IN" dirty="0"/>
                    </a:p>
                  </a:txBody>
                  <a:tcPr/>
                </a:tc>
                <a:tc>
                  <a:txBody>
                    <a:bodyPr/>
                    <a:lstStyle/>
                    <a:p>
                      <a:r>
                        <a:rPr lang="en-US"/>
                        <a:t>Company</a:t>
                      </a:r>
                      <a:endParaRPr lang="en-IN"/>
                    </a:p>
                  </a:txBody>
                  <a:tcPr/>
                </a:tc>
                <a:tc>
                  <a:txBody>
                    <a:bodyPr/>
                    <a:lstStyle/>
                    <a:p>
                      <a:r>
                        <a:rPr lang="en-US" dirty="0"/>
                        <a:t>Whenever a Company fails to</a:t>
                      </a:r>
                    </a:p>
                    <a:p>
                      <a:pPr marL="285750" indent="-285750">
                        <a:buFontTx/>
                        <a:buChar char="-"/>
                      </a:pPr>
                      <a:r>
                        <a:rPr lang="en-US" baseline="0" dirty="0"/>
                        <a:t>To file the financial statements or annual returns, or</a:t>
                      </a:r>
                    </a:p>
                    <a:p>
                      <a:pPr marL="285750" indent="-285750">
                        <a:buFontTx/>
                        <a:buChar char="-"/>
                      </a:pPr>
                      <a:r>
                        <a:rPr lang="en-US" baseline="0" dirty="0"/>
                        <a:t>To repay any deposit, interest, dividend, or</a:t>
                      </a:r>
                    </a:p>
                    <a:p>
                      <a:pPr marL="285750" indent="-285750">
                        <a:buFontTx/>
                        <a:buChar char="-"/>
                      </a:pPr>
                      <a:r>
                        <a:rPr lang="en-US" baseline="0" dirty="0"/>
                        <a:t>To redeem its debentures, as specified in sec 164(2)</a:t>
                      </a:r>
                    </a:p>
                    <a:p>
                      <a:pPr marL="0" indent="0">
                        <a:buFontTx/>
                        <a:buNone/>
                      </a:pPr>
                      <a:r>
                        <a:rPr lang="en-US" baseline="0" dirty="0"/>
                        <a:t>The company shall immediately file Form </a:t>
                      </a:r>
                      <a:r>
                        <a:rPr lang="en-US" b="1" baseline="0" dirty="0"/>
                        <a:t>DIR-9, </a:t>
                      </a:r>
                      <a:r>
                        <a:rPr lang="en-US" b="0" baseline="0" dirty="0"/>
                        <a:t>to the registrar furnishing therein the names and addresses of all the directors of the company during the relevant financial years in respect of which the default has been there.</a:t>
                      </a:r>
                      <a:endParaRPr lang="en-IN" b="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17540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4212" y="1095250"/>
            <a:ext cx="11102628" cy="1261884"/>
          </a:xfrm>
          <a:prstGeom prst="rect">
            <a:avLst/>
          </a:prstGeom>
        </p:spPr>
        <p:txBody>
          <a:bodyPr wrap="square">
            <a:spAutoFit/>
          </a:bodyPr>
          <a:lstStyle/>
          <a:p>
            <a:r>
              <a:rPr lang="en-US" sz="1900" b="1" dirty="0">
                <a:latin typeface="Calibri" panose="020F0502020204030204" pitchFamily="34" charset="0"/>
                <a:cs typeface="Calibri" panose="020F0502020204030204" pitchFamily="34" charset="0"/>
              </a:rPr>
              <a:t>Rule 14 </a:t>
            </a:r>
            <a:r>
              <a:rPr lang="en-US" sz="1900" dirty="0">
                <a:latin typeface="Calibri" panose="020F0502020204030204" pitchFamily="34" charset="0"/>
                <a:cs typeface="Calibri" panose="020F0502020204030204" pitchFamily="34" charset="0"/>
              </a:rPr>
              <a:t>of the Companies (Appointment of Directors) Rules, 2014 </a:t>
            </a:r>
          </a:p>
          <a:p>
            <a:r>
              <a:rPr lang="en-IN" sz="1900" u="sng" dirty="0">
                <a:latin typeface="Calibri" panose="020F0502020204030204" pitchFamily="34" charset="0"/>
                <a:cs typeface="Calibri" panose="020F0502020204030204" pitchFamily="34" charset="0"/>
              </a:rPr>
              <a:t>Removal of the Disqualification of Director:</a:t>
            </a:r>
          </a:p>
          <a:p>
            <a:endParaRPr lang="en-US" sz="1900" u="sng" dirty="0">
              <a:latin typeface="Calibri" panose="020F0502020204030204" pitchFamily="34" charset="0"/>
              <a:cs typeface="Calibri" panose="020F0502020204030204" pitchFamily="34" charset="0"/>
            </a:endParaRPr>
          </a:p>
          <a:p>
            <a:endParaRPr lang="en-IN" sz="1900" u="sng" dirty="0">
              <a:latin typeface="Calibri" panose="020F0502020204030204" pitchFamily="34" charset="0"/>
              <a:cs typeface="Calibri" panose="020F0502020204030204" pitchFamily="34" charset="0"/>
            </a:endParaRPr>
          </a:p>
        </p:txBody>
      </p:sp>
      <p:sp>
        <p:nvSpPr>
          <p:cNvPr id="4" name="Title 1"/>
          <p:cNvSpPr txBox="1">
            <a:spLocks/>
          </p:cNvSpPr>
          <p:nvPr/>
        </p:nvSpPr>
        <p:spPr>
          <a:xfrm>
            <a:off x="684212" y="240150"/>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164 of companies act, 2013)</a:t>
            </a:r>
            <a:endParaRPr lang="en-IN" sz="2400" b="1" dirty="0"/>
          </a:p>
        </p:txBody>
      </p:sp>
      <p:graphicFrame>
        <p:nvGraphicFramePr>
          <p:cNvPr id="2" name="Table 1"/>
          <p:cNvGraphicFramePr>
            <a:graphicFrameLocks noGrp="1"/>
          </p:cNvGraphicFramePr>
          <p:nvPr>
            <p:extLst>
              <p:ext uri="{D42A27DB-BD31-4B8C-83A1-F6EECF244321}">
                <p14:modId xmlns:p14="http://schemas.microsoft.com/office/powerpoint/2010/main" val="766073173"/>
              </p:ext>
            </p:extLst>
          </p:nvPr>
        </p:nvGraphicFramePr>
        <p:xfrm>
          <a:off x="780141" y="1884437"/>
          <a:ext cx="10443029" cy="1651000"/>
        </p:xfrm>
        <a:graphic>
          <a:graphicData uri="http://schemas.openxmlformats.org/drawingml/2006/table">
            <a:tbl>
              <a:tblPr firstRow="1" bandRow="1">
                <a:tableStyleId>{5C22544A-7EE6-4342-B048-85BDC9FD1C3A}</a:tableStyleId>
              </a:tblPr>
              <a:tblGrid>
                <a:gridCol w="1364345">
                  <a:extLst>
                    <a:ext uri="{9D8B030D-6E8A-4147-A177-3AD203B41FA5}">
                      <a16:colId xmlns:a16="http://schemas.microsoft.com/office/drawing/2014/main" val="20000"/>
                    </a:ext>
                  </a:extLst>
                </a:gridCol>
                <a:gridCol w="9078684">
                  <a:extLst>
                    <a:ext uri="{9D8B030D-6E8A-4147-A177-3AD203B41FA5}">
                      <a16:colId xmlns:a16="http://schemas.microsoft.com/office/drawing/2014/main" val="20001"/>
                    </a:ext>
                  </a:extLst>
                </a:gridCol>
              </a:tblGrid>
              <a:tr h="370840">
                <a:tc>
                  <a:txBody>
                    <a:bodyPr/>
                    <a:lstStyle/>
                    <a:p>
                      <a:pPr algn="ctr"/>
                      <a:r>
                        <a:rPr lang="en-US" dirty="0"/>
                        <a:t>Sub</a:t>
                      </a:r>
                      <a:r>
                        <a:rPr lang="en-US" baseline="0" dirty="0"/>
                        <a:t> Rule</a:t>
                      </a:r>
                      <a:endParaRPr lang="en-IN" dirty="0"/>
                    </a:p>
                  </a:txBody>
                  <a:tcPr/>
                </a:tc>
                <a:tc>
                  <a:txBody>
                    <a:bodyPr/>
                    <a:lstStyle/>
                    <a:p>
                      <a:pPr algn="ctr"/>
                      <a:r>
                        <a:rPr lang="en-US" dirty="0"/>
                        <a:t>Provision</a:t>
                      </a:r>
                      <a:endParaRPr lang="en-IN" dirty="0"/>
                    </a:p>
                  </a:txBody>
                  <a:tcPr/>
                </a:tc>
                <a:extLst>
                  <a:ext uri="{0D108BD9-81ED-4DB2-BD59-A6C34878D82A}">
                    <a16:rowId xmlns:a16="http://schemas.microsoft.com/office/drawing/2014/main" val="10000"/>
                  </a:ext>
                </a:extLst>
              </a:tr>
              <a:tr h="370840">
                <a:tc>
                  <a:txBody>
                    <a:bodyPr/>
                    <a:lstStyle/>
                    <a:p>
                      <a:r>
                        <a:rPr lang="en-US" dirty="0"/>
                        <a:t>(</a:t>
                      </a:r>
                      <a:r>
                        <a:rPr lang="en-US" dirty="0" err="1"/>
                        <a:t>i</a:t>
                      </a:r>
                      <a:r>
                        <a:rPr lang="en-US" dirty="0"/>
                        <a:t>)</a:t>
                      </a:r>
                      <a:endParaRPr lang="en-IN" dirty="0"/>
                    </a:p>
                  </a:txBody>
                  <a:tcPr/>
                </a:tc>
                <a:tc>
                  <a:txBody>
                    <a:bodyPr/>
                    <a:lstStyle/>
                    <a:p>
                      <a:pPr algn="just"/>
                      <a:r>
                        <a:rPr lang="en-US" dirty="0"/>
                        <a:t>Disqualification will remain for a period of 5 years from the date of happening of above event.</a:t>
                      </a:r>
                      <a:r>
                        <a:rPr lang="en-US" baseline="0" dirty="0"/>
                        <a:t> After 5 years cooling period, Form </a:t>
                      </a:r>
                      <a:r>
                        <a:rPr lang="en-US" b="1" baseline="0" dirty="0"/>
                        <a:t>DIR-10 </a:t>
                      </a:r>
                      <a:r>
                        <a:rPr lang="en-US" b="0" baseline="0" dirty="0"/>
                        <a:t>can be filed.</a:t>
                      </a:r>
                      <a:endParaRPr lang="en-IN" b="1" dirty="0"/>
                    </a:p>
                  </a:txBody>
                  <a:tcPr/>
                </a:tc>
                <a:extLst>
                  <a:ext uri="{0D108BD9-81ED-4DB2-BD59-A6C34878D82A}">
                    <a16:rowId xmlns:a16="http://schemas.microsoft.com/office/drawing/2014/main" val="10001"/>
                  </a:ext>
                </a:extLst>
              </a:tr>
              <a:tr h="370840">
                <a:tc>
                  <a:txBody>
                    <a:bodyPr/>
                    <a:lstStyle/>
                    <a:p>
                      <a:r>
                        <a:rPr lang="en-US" dirty="0"/>
                        <a:t>(ii)</a:t>
                      </a:r>
                      <a:endParaRPr lang="en-IN" dirty="0"/>
                    </a:p>
                  </a:txBody>
                  <a:tcPr/>
                </a:tc>
                <a:tc>
                  <a:txBody>
                    <a:bodyPr/>
                    <a:lstStyle/>
                    <a:p>
                      <a:pPr algn="just"/>
                      <a:r>
                        <a:rPr lang="en-US" dirty="0"/>
                        <a:t>Any application for removal of disqualification of directors shall be made in Form </a:t>
                      </a:r>
                      <a:r>
                        <a:rPr lang="en-US" b="1" dirty="0"/>
                        <a:t>DIR-10</a:t>
                      </a:r>
                      <a:endParaRPr lang="en-IN" b="1" dirty="0"/>
                    </a:p>
                  </a:txBody>
                  <a:tcPr/>
                </a:tc>
                <a:extLst>
                  <a:ext uri="{0D108BD9-81ED-4DB2-BD59-A6C34878D82A}">
                    <a16:rowId xmlns:a16="http://schemas.microsoft.com/office/drawing/2014/main" val="10002"/>
                  </a:ext>
                </a:extLst>
              </a:tr>
            </a:tbl>
          </a:graphicData>
        </a:graphic>
      </p:graphicFrame>
      <p:sp>
        <p:nvSpPr>
          <p:cNvPr id="5" name="Rectangle 4"/>
          <p:cNvSpPr/>
          <p:nvPr/>
        </p:nvSpPr>
        <p:spPr>
          <a:xfrm>
            <a:off x="684211" y="3749266"/>
            <a:ext cx="10538959" cy="1477328"/>
          </a:xfrm>
          <a:prstGeom prst="rect">
            <a:avLst/>
          </a:prstGeom>
        </p:spPr>
        <p:txBody>
          <a:bodyPr wrap="square">
            <a:spAutoFit/>
          </a:bodyPr>
          <a:lstStyle/>
          <a:p>
            <a:endParaRPr lang="en-US" b="1" u="sng" dirty="0">
              <a:latin typeface="Calibri" panose="020F0502020204030204" pitchFamily="34" charset="0"/>
              <a:cs typeface="Calibri" panose="020F0502020204030204" pitchFamily="34" charset="0"/>
            </a:endParaRPr>
          </a:p>
          <a:p>
            <a:r>
              <a:rPr lang="en-US" b="1" u="sng" dirty="0">
                <a:latin typeface="Calibri" panose="020F0502020204030204" pitchFamily="34" charset="0"/>
                <a:cs typeface="Calibri" panose="020F0502020204030204" pitchFamily="34" charset="0"/>
              </a:rPr>
              <a:t>Section 164(3)</a:t>
            </a:r>
          </a:p>
          <a:p>
            <a:endParaRPr lang="en-US" dirty="0">
              <a:latin typeface="Calibri" panose="020F0502020204030204" pitchFamily="34" charset="0"/>
              <a:cs typeface="Calibri" panose="020F0502020204030204" pitchFamily="34" charset="0"/>
            </a:endParaRPr>
          </a:p>
          <a:p>
            <a:pPr algn="just"/>
            <a:r>
              <a:rPr lang="en-US" dirty="0">
                <a:latin typeface="Calibri" panose="020F0502020204030204" pitchFamily="34" charset="0"/>
                <a:cs typeface="Calibri" panose="020F0502020204030204" pitchFamily="34" charset="0"/>
              </a:rPr>
              <a:t>A private company may by its articles  provide for any disqualifications  for appointment as a director in addition to those specified in sub-sections (1) and (2) of Section 164 of the Companies Act, 2013</a:t>
            </a:r>
          </a:p>
        </p:txBody>
      </p:sp>
    </p:spTree>
    <p:extLst>
      <p:ext uri="{BB962C8B-B14F-4D97-AF65-F5344CB8AC3E}">
        <p14:creationId xmlns:p14="http://schemas.microsoft.com/office/powerpoint/2010/main" val="3519738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164 of companies act, 2013)</a:t>
            </a:r>
            <a:endParaRPr lang="en-IN" sz="2400" b="1" dirty="0"/>
          </a:p>
        </p:txBody>
      </p:sp>
      <p:graphicFrame>
        <p:nvGraphicFramePr>
          <p:cNvPr id="4" name="Table 3"/>
          <p:cNvGraphicFramePr>
            <a:graphicFrameLocks noGrp="1"/>
          </p:cNvGraphicFramePr>
          <p:nvPr>
            <p:extLst>
              <p:ext uri="{D42A27DB-BD31-4B8C-83A1-F6EECF244321}">
                <p14:modId xmlns:p14="http://schemas.microsoft.com/office/powerpoint/2010/main" val="3440091093"/>
              </p:ext>
            </p:extLst>
          </p:nvPr>
        </p:nvGraphicFramePr>
        <p:xfrm>
          <a:off x="684211" y="1742924"/>
          <a:ext cx="10484532" cy="3210560"/>
        </p:xfrm>
        <a:graphic>
          <a:graphicData uri="http://schemas.openxmlformats.org/drawingml/2006/table">
            <a:tbl>
              <a:tblPr firstRow="1" bandRow="1">
                <a:tableStyleId>{5C22544A-7EE6-4342-B048-85BDC9FD1C3A}</a:tableStyleId>
              </a:tblPr>
              <a:tblGrid>
                <a:gridCol w="690097">
                  <a:extLst>
                    <a:ext uri="{9D8B030D-6E8A-4147-A177-3AD203B41FA5}">
                      <a16:colId xmlns:a16="http://schemas.microsoft.com/office/drawing/2014/main" val="20000"/>
                    </a:ext>
                  </a:extLst>
                </a:gridCol>
                <a:gridCol w="1797348">
                  <a:extLst>
                    <a:ext uri="{9D8B030D-6E8A-4147-A177-3AD203B41FA5}">
                      <a16:colId xmlns:a16="http://schemas.microsoft.com/office/drawing/2014/main" val="20001"/>
                    </a:ext>
                  </a:extLst>
                </a:gridCol>
                <a:gridCol w="7997087">
                  <a:extLst>
                    <a:ext uri="{9D8B030D-6E8A-4147-A177-3AD203B41FA5}">
                      <a16:colId xmlns:a16="http://schemas.microsoft.com/office/drawing/2014/main" val="20002"/>
                    </a:ext>
                  </a:extLst>
                </a:gridCol>
              </a:tblGrid>
              <a:tr h="370840">
                <a:tc>
                  <a:txBody>
                    <a:bodyPr/>
                    <a:lstStyle/>
                    <a:p>
                      <a:pPr algn="ctr"/>
                      <a:r>
                        <a:rPr lang="en-US" dirty="0"/>
                        <a:t>SI</a:t>
                      </a:r>
                      <a:endParaRPr lang="en-IN" dirty="0"/>
                    </a:p>
                  </a:txBody>
                  <a:tcPr/>
                </a:tc>
                <a:tc>
                  <a:txBody>
                    <a:bodyPr/>
                    <a:lstStyle/>
                    <a:p>
                      <a:pPr algn="ctr"/>
                      <a:r>
                        <a:rPr lang="en-US" dirty="0"/>
                        <a:t>Particulars</a:t>
                      </a:r>
                      <a:endParaRPr lang="en-IN" dirty="0"/>
                    </a:p>
                  </a:txBody>
                  <a:tcPr/>
                </a:tc>
                <a:tc>
                  <a:txBody>
                    <a:bodyPr/>
                    <a:lstStyle/>
                    <a:p>
                      <a:pPr algn="ctr"/>
                      <a:r>
                        <a:rPr lang="en-US" dirty="0"/>
                        <a:t>Requirement</a:t>
                      </a:r>
                      <a:endParaRPr lang="en-IN" dirty="0"/>
                    </a:p>
                  </a:txBody>
                  <a:tcPr/>
                </a:tc>
                <a:extLst>
                  <a:ext uri="{0D108BD9-81ED-4DB2-BD59-A6C34878D82A}">
                    <a16:rowId xmlns:a16="http://schemas.microsoft.com/office/drawing/2014/main" val="10000"/>
                  </a:ext>
                </a:extLst>
              </a:tr>
              <a:tr h="370840">
                <a:tc>
                  <a:txBody>
                    <a:bodyPr/>
                    <a:lstStyle/>
                    <a:p>
                      <a:r>
                        <a:rPr lang="en-US" dirty="0"/>
                        <a:t>1.</a:t>
                      </a:r>
                      <a:endParaRPr lang="en-IN" dirty="0"/>
                    </a:p>
                  </a:txBody>
                  <a:tcPr/>
                </a:tc>
                <a:tc>
                  <a:txBody>
                    <a:bodyPr/>
                    <a:lstStyle/>
                    <a:p>
                      <a:r>
                        <a:rPr lang="en-US" dirty="0"/>
                        <a:t>DIR-8</a:t>
                      </a:r>
                      <a:endParaRPr lang="en-IN" dirty="0"/>
                    </a:p>
                  </a:txBody>
                  <a:tcPr/>
                </a:tc>
                <a:tc>
                  <a:txBody>
                    <a:bodyPr/>
                    <a:lstStyle/>
                    <a:p>
                      <a:r>
                        <a:rPr lang="en-US" dirty="0"/>
                        <a:t>Disclosure from the Director about the disqualification to the Company as per sec 164(2)</a:t>
                      </a:r>
                      <a:r>
                        <a:rPr lang="en-US" baseline="0" dirty="0"/>
                        <a:t> immediately on incurring such disqualification or at the time of appointment/ reappointment</a:t>
                      </a:r>
                      <a:endParaRPr lang="en-IN" dirty="0"/>
                    </a:p>
                  </a:txBody>
                  <a:tcPr/>
                </a:tc>
                <a:extLst>
                  <a:ext uri="{0D108BD9-81ED-4DB2-BD59-A6C34878D82A}">
                    <a16:rowId xmlns:a16="http://schemas.microsoft.com/office/drawing/2014/main" val="10001"/>
                  </a:ext>
                </a:extLst>
              </a:tr>
              <a:tr h="370840">
                <a:tc>
                  <a:txBody>
                    <a:bodyPr/>
                    <a:lstStyle/>
                    <a:p>
                      <a:r>
                        <a:rPr lang="en-US" dirty="0"/>
                        <a:t>2.</a:t>
                      </a:r>
                      <a:endParaRPr lang="en-IN" dirty="0"/>
                    </a:p>
                  </a:txBody>
                  <a:tcPr/>
                </a:tc>
                <a:tc>
                  <a:txBody>
                    <a:bodyPr/>
                    <a:lstStyle/>
                    <a:p>
                      <a:r>
                        <a:rPr lang="en-US" dirty="0"/>
                        <a:t>DIR-9</a:t>
                      </a:r>
                      <a:endParaRPr lang="en-IN" dirty="0"/>
                    </a:p>
                  </a:txBody>
                  <a:tcPr/>
                </a:tc>
                <a:tc>
                  <a:txBody>
                    <a:bodyPr/>
                    <a:lstStyle/>
                    <a:p>
                      <a:r>
                        <a:rPr lang="en-US" dirty="0"/>
                        <a:t>Form to be filed by the Company, within 30 days from the date of incurring of disqualification by director</a:t>
                      </a:r>
                      <a:endParaRPr lang="en-IN" dirty="0"/>
                    </a:p>
                  </a:txBody>
                  <a:tcPr/>
                </a:tc>
                <a:extLst>
                  <a:ext uri="{0D108BD9-81ED-4DB2-BD59-A6C34878D82A}">
                    <a16:rowId xmlns:a16="http://schemas.microsoft.com/office/drawing/2014/main" val="10002"/>
                  </a:ext>
                </a:extLst>
              </a:tr>
              <a:tr h="370840">
                <a:tc>
                  <a:txBody>
                    <a:bodyPr/>
                    <a:lstStyle/>
                    <a:p>
                      <a:r>
                        <a:rPr lang="en-US" dirty="0"/>
                        <a:t>3.</a:t>
                      </a:r>
                      <a:endParaRPr lang="en-IN" dirty="0"/>
                    </a:p>
                  </a:txBody>
                  <a:tcPr/>
                </a:tc>
                <a:tc>
                  <a:txBody>
                    <a:bodyPr/>
                    <a:lstStyle/>
                    <a:p>
                      <a:r>
                        <a:rPr lang="en-US" dirty="0"/>
                        <a:t>DIR-10</a:t>
                      </a:r>
                      <a:endParaRPr lang="en-IN" dirty="0"/>
                    </a:p>
                  </a:txBody>
                  <a:tcPr/>
                </a:tc>
                <a:tc>
                  <a:txBody>
                    <a:bodyPr/>
                    <a:lstStyle/>
                    <a:p>
                      <a:r>
                        <a:rPr lang="en-US" dirty="0"/>
                        <a:t>Form to be filed by the Director for</a:t>
                      </a:r>
                      <a:r>
                        <a:rPr lang="en-US" baseline="0" dirty="0"/>
                        <a:t> removal of Disqualification</a:t>
                      </a:r>
                      <a:endParaRPr lang="en-IN" dirty="0"/>
                    </a:p>
                  </a:txBody>
                  <a:tcPr/>
                </a:tc>
                <a:extLst>
                  <a:ext uri="{0D108BD9-81ED-4DB2-BD59-A6C34878D82A}">
                    <a16:rowId xmlns:a16="http://schemas.microsoft.com/office/drawing/2014/main" val="10003"/>
                  </a:ext>
                </a:extLst>
              </a:tr>
              <a:tr h="370840">
                <a:tc>
                  <a:txBody>
                    <a:bodyPr/>
                    <a:lstStyle/>
                    <a:p>
                      <a:r>
                        <a:rPr lang="en-US" dirty="0"/>
                        <a:t>4.</a:t>
                      </a:r>
                      <a:endParaRPr lang="en-IN" dirty="0"/>
                    </a:p>
                  </a:txBody>
                  <a:tcPr/>
                </a:tc>
                <a:tc>
                  <a:txBody>
                    <a:bodyPr/>
                    <a:lstStyle/>
                    <a:p>
                      <a:r>
                        <a:rPr lang="en-US" dirty="0"/>
                        <a:t>Statutory</a:t>
                      </a:r>
                      <a:r>
                        <a:rPr lang="en-US" baseline="0" dirty="0"/>
                        <a:t> Audit Report</a:t>
                      </a:r>
                      <a:endParaRPr lang="en-IN" dirty="0"/>
                    </a:p>
                  </a:txBody>
                  <a:tcPr/>
                </a:tc>
                <a:tc>
                  <a:txBody>
                    <a:bodyPr/>
                    <a:lstStyle/>
                    <a:p>
                      <a:r>
                        <a:rPr lang="en-US" dirty="0"/>
                        <a:t>The disqualification of the directors</a:t>
                      </a:r>
                      <a:r>
                        <a:rPr lang="en-US" baseline="0" dirty="0"/>
                        <a:t> needs to be reported in clause f of “Report of the Other Legal and Regulatory Requirements” in the Statutory Audit Report of the Companies.</a:t>
                      </a:r>
                      <a:endParaRPr lang="en-IN"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03382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Format of Forms filed for disqualification</a:t>
            </a:r>
            <a:endParaRPr lang="en-IN" sz="2400" b="1" dirty="0"/>
          </a:p>
        </p:txBody>
      </p:sp>
      <p:pic>
        <p:nvPicPr>
          <p:cNvPr id="2" name="Picture 1"/>
          <p:cNvPicPr>
            <a:picLocks noChangeAspect="1"/>
          </p:cNvPicPr>
          <p:nvPr/>
        </p:nvPicPr>
        <p:blipFill>
          <a:blip r:embed="rId2"/>
          <a:stretch>
            <a:fillRect/>
          </a:stretch>
        </p:blipFill>
        <p:spPr>
          <a:xfrm>
            <a:off x="5487713" y="1360713"/>
            <a:ext cx="5300030" cy="5225145"/>
          </a:xfrm>
          <a:prstGeom prst="rect">
            <a:avLst/>
          </a:prstGeom>
        </p:spPr>
      </p:pic>
      <p:sp>
        <p:nvSpPr>
          <p:cNvPr id="5" name="Title 1"/>
          <p:cNvSpPr txBox="1">
            <a:spLocks/>
          </p:cNvSpPr>
          <p:nvPr/>
        </p:nvSpPr>
        <p:spPr>
          <a:xfrm>
            <a:off x="989012" y="3086101"/>
            <a:ext cx="4116389" cy="517071"/>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Format of Form DIR-8</a:t>
            </a:r>
            <a:endParaRPr lang="en-IN" sz="2400" b="1" dirty="0"/>
          </a:p>
        </p:txBody>
      </p:sp>
    </p:spTree>
    <p:extLst>
      <p:ext uri="{BB962C8B-B14F-4D97-AF65-F5344CB8AC3E}">
        <p14:creationId xmlns:p14="http://schemas.microsoft.com/office/powerpoint/2010/main" val="4188879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Format of Forms filed for disqualification</a:t>
            </a:r>
            <a:endParaRPr lang="en-IN" sz="2400" b="1" dirty="0"/>
          </a:p>
        </p:txBody>
      </p:sp>
      <p:sp>
        <p:nvSpPr>
          <p:cNvPr id="5" name="Title 1"/>
          <p:cNvSpPr txBox="1">
            <a:spLocks/>
          </p:cNvSpPr>
          <p:nvPr/>
        </p:nvSpPr>
        <p:spPr>
          <a:xfrm>
            <a:off x="989012" y="3086101"/>
            <a:ext cx="4116389" cy="517071"/>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Format of Form DIR-9</a:t>
            </a:r>
            <a:endParaRPr lang="en-IN" sz="2400" b="1" dirty="0"/>
          </a:p>
        </p:txBody>
      </p:sp>
      <p:pic>
        <p:nvPicPr>
          <p:cNvPr id="4" name="Picture 3"/>
          <p:cNvPicPr>
            <a:picLocks noChangeAspect="1"/>
          </p:cNvPicPr>
          <p:nvPr/>
        </p:nvPicPr>
        <p:blipFill>
          <a:blip r:embed="rId2"/>
          <a:stretch>
            <a:fillRect/>
          </a:stretch>
        </p:blipFill>
        <p:spPr>
          <a:xfrm>
            <a:off x="5620215" y="1256492"/>
            <a:ext cx="5430644" cy="5531586"/>
          </a:xfrm>
          <a:prstGeom prst="rect">
            <a:avLst/>
          </a:prstGeom>
        </p:spPr>
      </p:pic>
    </p:spTree>
    <p:extLst>
      <p:ext uri="{BB962C8B-B14F-4D97-AF65-F5344CB8AC3E}">
        <p14:creationId xmlns:p14="http://schemas.microsoft.com/office/powerpoint/2010/main" val="1087246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Format of Forms filed for disqualification</a:t>
            </a:r>
            <a:endParaRPr lang="en-IN" sz="2400" b="1" dirty="0"/>
          </a:p>
        </p:txBody>
      </p:sp>
      <p:sp>
        <p:nvSpPr>
          <p:cNvPr id="5" name="Title 1"/>
          <p:cNvSpPr txBox="1">
            <a:spLocks/>
          </p:cNvSpPr>
          <p:nvPr/>
        </p:nvSpPr>
        <p:spPr>
          <a:xfrm>
            <a:off x="989012" y="3086101"/>
            <a:ext cx="4116389" cy="517071"/>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Format of Form DIR-10</a:t>
            </a:r>
            <a:endParaRPr lang="en-IN" sz="2400" b="1" dirty="0"/>
          </a:p>
        </p:txBody>
      </p:sp>
      <p:pic>
        <p:nvPicPr>
          <p:cNvPr id="2" name="Picture 1"/>
          <p:cNvPicPr>
            <a:picLocks noChangeAspect="1"/>
          </p:cNvPicPr>
          <p:nvPr/>
        </p:nvPicPr>
        <p:blipFill rotWithShape="1">
          <a:blip r:embed="rId2"/>
          <a:srcRect b="21638"/>
          <a:stretch/>
        </p:blipFill>
        <p:spPr>
          <a:xfrm>
            <a:off x="5536286" y="1263452"/>
            <a:ext cx="5336153" cy="5314391"/>
          </a:xfrm>
          <a:prstGeom prst="rect">
            <a:avLst/>
          </a:prstGeom>
        </p:spPr>
      </p:pic>
    </p:spTree>
    <p:extLst>
      <p:ext uri="{BB962C8B-B14F-4D97-AF65-F5344CB8AC3E}">
        <p14:creationId xmlns:p14="http://schemas.microsoft.com/office/powerpoint/2010/main" val="1431503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165 of companies act, 2013)</a:t>
            </a:r>
            <a:endParaRPr lang="en-IN" sz="2400" b="1" dirty="0"/>
          </a:p>
        </p:txBody>
      </p:sp>
      <p:sp>
        <p:nvSpPr>
          <p:cNvPr id="2" name="Rectangle 1"/>
          <p:cNvSpPr/>
          <p:nvPr/>
        </p:nvSpPr>
        <p:spPr>
          <a:xfrm>
            <a:off x="684210"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Disqualifications under Section 165</a:t>
            </a:r>
          </a:p>
        </p:txBody>
      </p:sp>
      <p:graphicFrame>
        <p:nvGraphicFramePr>
          <p:cNvPr id="4" name="Table 3"/>
          <p:cNvGraphicFramePr>
            <a:graphicFrameLocks noGrp="1"/>
          </p:cNvGraphicFramePr>
          <p:nvPr>
            <p:extLst>
              <p:ext uri="{D42A27DB-BD31-4B8C-83A1-F6EECF244321}">
                <p14:modId xmlns:p14="http://schemas.microsoft.com/office/powerpoint/2010/main" val="1903725467"/>
              </p:ext>
            </p:extLst>
          </p:nvPr>
        </p:nvGraphicFramePr>
        <p:xfrm>
          <a:off x="769257" y="1960637"/>
          <a:ext cx="10682514" cy="4363720"/>
        </p:xfrm>
        <a:graphic>
          <a:graphicData uri="http://schemas.openxmlformats.org/drawingml/2006/table">
            <a:tbl>
              <a:tblPr firstRow="1" bandRow="1">
                <a:tableStyleId>{5C22544A-7EE6-4342-B048-85BDC9FD1C3A}</a:tableStyleId>
              </a:tblPr>
              <a:tblGrid>
                <a:gridCol w="1059543">
                  <a:extLst>
                    <a:ext uri="{9D8B030D-6E8A-4147-A177-3AD203B41FA5}">
                      <a16:colId xmlns:a16="http://schemas.microsoft.com/office/drawing/2014/main" val="20000"/>
                    </a:ext>
                  </a:extLst>
                </a:gridCol>
                <a:gridCol w="9622971">
                  <a:extLst>
                    <a:ext uri="{9D8B030D-6E8A-4147-A177-3AD203B41FA5}">
                      <a16:colId xmlns:a16="http://schemas.microsoft.com/office/drawing/2014/main" val="20001"/>
                    </a:ext>
                  </a:extLst>
                </a:gridCol>
              </a:tblGrid>
              <a:tr h="370840">
                <a:tc>
                  <a:txBody>
                    <a:bodyPr/>
                    <a:lstStyle/>
                    <a:p>
                      <a:pPr algn="ctr"/>
                      <a:r>
                        <a:rPr lang="en-US" sz="1600" dirty="0"/>
                        <a:t>Sub Sec</a:t>
                      </a:r>
                      <a:endParaRPr lang="en-IN" sz="1600" dirty="0"/>
                    </a:p>
                  </a:txBody>
                  <a:tcPr/>
                </a:tc>
                <a:tc>
                  <a:txBody>
                    <a:bodyPr/>
                    <a:lstStyle/>
                    <a:p>
                      <a:pPr algn="ctr"/>
                      <a:r>
                        <a:rPr lang="en-US" sz="1600" dirty="0"/>
                        <a:t>Disqualification</a:t>
                      </a:r>
                      <a:endParaRPr lang="en-IN" sz="1600" dirty="0"/>
                    </a:p>
                  </a:txBody>
                  <a:tcPr/>
                </a:tc>
                <a:extLst>
                  <a:ext uri="{0D108BD9-81ED-4DB2-BD59-A6C34878D82A}">
                    <a16:rowId xmlns:a16="http://schemas.microsoft.com/office/drawing/2014/main" val="10000"/>
                  </a:ext>
                </a:extLst>
              </a:tr>
              <a:tr h="370840">
                <a:tc>
                  <a:txBody>
                    <a:bodyPr/>
                    <a:lstStyle/>
                    <a:p>
                      <a:pPr algn="ctr"/>
                      <a:r>
                        <a:rPr lang="en-US" sz="1600" dirty="0"/>
                        <a:t>(1)</a:t>
                      </a:r>
                      <a:endParaRPr lang="en-IN" sz="1600" dirty="0"/>
                    </a:p>
                  </a:txBody>
                  <a:tcPr/>
                </a:tc>
                <a:tc>
                  <a:txBody>
                    <a:bodyPr/>
                    <a:lstStyle/>
                    <a:p>
                      <a:pPr algn="just"/>
                      <a:r>
                        <a:rPr lang="en-US" sz="1600" u="none" dirty="0"/>
                        <a:t>A person can hold the office of director simultaneously in 20 companies. The number of 20 companies includes the office of alternate directorship.</a:t>
                      </a:r>
                    </a:p>
                    <a:p>
                      <a:pPr algn="just"/>
                      <a:r>
                        <a:rPr lang="en-US" sz="1600" u="none" dirty="0">
                          <a:solidFill>
                            <a:srgbClr val="FF0000"/>
                          </a:solidFill>
                        </a:rPr>
                        <a:t>A person cannot be a director in more than 20 companies at a given time.</a:t>
                      </a:r>
                    </a:p>
                    <a:p>
                      <a:pPr algn="just"/>
                      <a:r>
                        <a:rPr lang="en-US" sz="1600" u="none" dirty="0">
                          <a:solidFill>
                            <a:srgbClr val="FF0000"/>
                          </a:solidFill>
                        </a:rPr>
                        <a:t> </a:t>
                      </a:r>
                    </a:p>
                    <a:p>
                      <a:pPr algn="just"/>
                      <a:r>
                        <a:rPr lang="en-US" sz="1600" u="none" dirty="0"/>
                        <a:t>However, the </a:t>
                      </a:r>
                      <a:r>
                        <a:rPr lang="en-US" sz="1600" u="none" dirty="0">
                          <a:solidFill>
                            <a:srgbClr val="FF0000"/>
                          </a:solidFill>
                        </a:rPr>
                        <a:t>maximum number </a:t>
                      </a:r>
                      <a:r>
                        <a:rPr lang="en-US" sz="1600" u="none" dirty="0"/>
                        <a:t>of </a:t>
                      </a:r>
                      <a:r>
                        <a:rPr lang="en-US" sz="1600" u="none" dirty="0">
                          <a:solidFill>
                            <a:srgbClr val="FF0000"/>
                          </a:solidFill>
                        </a:rPr>
                        <a:t>public companies</a:t>
                      </a:r>
                      <a:r>
                        <a:rPr lang="en-US" sz="1600" u="none" dirty="0"/>
                        <a:t> in which a person can be a director simultaneously is </a:t>
                      </a:r>
                      <a:r>
                        <a:rPr lang="en-US" sz="1600" u="none" dirty="0">
                          <a:solidFill>
                            <a:srgbClr val="FF0000"/>
                          </a:solidFill>
                        </a:rPr>
                        <a:t>10</a:t>
                      </a:r>
                      <a:r>
                        <a:rPr lang="en-US" sz="1600" u="none" dirty="0"/>
                        <a:t>.</a:t>
                      </a:r>
                    </a:p>
                    <a:p>
                      <a:pPr algn="just"/>
                      <a:endParaRPr lang="en-US" sz="1600" u="none" dirty="0"/>
                    </a:p>
                    <a:p>
                      <a:pPr algn="just"/>
                      <a:r>
                        <a:rPr lang="en-US" sz="1600" u="none" dirty="0"/>
                        <a:t>For calculating the number of public companies, the </a:t>
                      </a:r>
                      <a:r>
                        <a:rPr lang="en-US" sz="1600" u="none" dirty="0">
                          <a:solidFill>
                            <a:srgbClr val="FF0000"/>
                          </a:solidFill>
                        </a:rPr>
                        <a:t>directorship in private companies that are either holding or subsidiary of a public company is included.</a:t>
                      </a:r>
                    </a:p>
                    <a:p>
                      <a:pPr algn="just"/>
                      <a:endParaRPr lang="en-US" sz="1600" u="none" dirty="0"/>
                    </a:p>
                    <a:p>
                      <a:pPr algn="just"/>
                      <a:r>
                        <a:rPr lang="en-US" sz="1600" u="none" dirty="0"/>
                        <a:t>However, the directorship in a </a:t>
                      </a:r>
                      <a:r>
                        <a:rPr lang="en-US" sz="1600" u="none" dirty="0">
                          <a:solidFill>
                            <a:srgbClr val="FF0000"/>
                          </a:solidFill>
                        </a:rPr>
                        <a:t>dormant company is not included</a:t>
                      </a:r>
                      <a:r>
                        <a:rPr lang="en-US" sz="1600" u="none" dirty="0"/>
                        <a:t> in calculating the limit of directorships of 20 companies.</a:t>
                      </a:r>
                    </a:p>
                    <a:p>
                      <a:pPr algn="just"/>
                      <a:endParaRPr lang="en-US" sz="1600" u="none" dirty="0"/>
                    </a:p>
                    <a:p>
                      <a:pPr algn="just"/>
                      <a:r>
                        <a:rPr lang="en-US" sz="1600" u="none" dirty="0"/>
                        <a:t>The Act prohibits a person from holding the office of a director in more than 20 companies to provide quality time to the companies in which he is a director and discharge his functions as a director in an efficient manner.</a:t>
                      </a:r>
                      <a:endParaRPr lang="en-IN" sz="1600" u="none"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23530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165 of companies act, 2013)</a:t>
            </a:r>
            <a:endParaRPr lang="en-IN" sz="2400" b="1" dirty="0"/>
          </a:p>
        </p:txBody>
      </p:sp>
      <p:graphicFrame>
        <p:nvGraphicFramePr>
          <p:cNvPr id="4" name="Table 3"/>
          <p:cNvGraphicFramePr>
            <a:graphicFrameLocks noGrp="1"/>
          </p:cNvGraphicFramePr>
          <p:nvPr>
            <p:extLst>
              <p:ext uri="{D42A27DB-BD31-4B8C-83A1-F6EECF244321}">
                <p14:modId xmlns:p14="http://schemas.microsoft.com/office/powerpoint/2010/main" val="4211878322"/>
              </p:ext>
            </p:extLst>
          </p:nvPr>
        </p:nvGraphicFramePr>
        <p:xfrm>
          <a:off x="769257" y="1960637"/>
          <a:ext cx="10682514" cy="4577080"/>
        </p:xfrm>
        <a:graphic>
          <a:graphicData uri="http://schemas.openxmlformats.org/drawingml/2006/table">
            <a:tbl>
              <a:tblPr firstRow="1" bandRow="1">
                <a:tableStyleId>{5C22544A-7EE6-4342-B048-85BDC9FD1C3A}</a:tableStyleId>
              </a:tblPr>
              <a:tblGrid>
                <a:gridCol w="1059543">
                  <a:extLst>
                    <a:ext uri="{9D8B030D-6E8A-4147-A177-3AD203B41FA5}">
                      <a16:colId xmlns:a16="http://schemas.microsoft.com/office/drawing/2014/main" val="20000"/>
                    </a:ext>
                  </a:extLst>
                </a:gridCol>
                <a:gridCol w="9622971">
                  <a:extLst>
                    <a:ext uri="{9D8B030D-6E8A-4147-A177-3AD203B41FA5}">
                      <a16:colId xmlns:a16="http://schemas.microsoft.com/office/drawing/2014/main" val="20001"/>
                    </a:ext>
                  </a:extLst>
                </a:gridCol>
              </a:tblGrid>
              <a:tr h="370840">
                <a:tc>
                  <a:txBody>
                    <a:bodyPr/>
                    <a:lstStyle/>
                    <a:p>
                      <a:pPr algn="ctr"/>
                      <a:r>
                        <a:rPr lang="en-US" dirty="0"/>
                        <a:t>Sub Sec</a:t>
                      </a:r>
                      <a:endParaRPr lang="en-IN" dirty="0"/>
                    </a:p>
                  </a:txBody>
                  <a:tcPr/>
                </a:tc>
                <a:tc>
                  <a:txBody>
                    <a:bodyPr/>
                    <a:lstStyle/>
                    <a:p>
                      <a:pPr algn="ctr"/>
                      <a:r>
                        <a:rPr lang="en-US" dirty="0"/>
                        <a:t>Disqualification</a:t>
                      </a:r>
                      <a:endParaRPr lang="en-IN" dirty="0"/>
                    </a:p>
                  </a:txBody>
                  <a:tcPr/>
                </a:tc>
                <a:extLst>
                  <a:ext uri="{0D108BD9-81ED-4DB2-BD59-A6C34878D82A}">
                    <a16:rowId xmlns:a16="http://schemas.microsoft.com/office/drawing/2014/main" val="10000"/>
                  </a:ext>
                </a:extLst>
              </a:tr>
              <a:tr h="370840">
                <a:tc>
                  <a:txBody>
                    <a:bodyPr/>
                    <a:lstStyle/>
                    <a:p>
                      <a:pPr algn="ctr"/>
                      <a:r>
                        <a:rPr lang="en-US" dirty="0"/>
                        <a:t>(2)</a:t>
                      </a:r>
                      <a:endParaRPr lang="en-IN" dirty="0"/>
                    </a:p>
                  </a:txBody>
                  <a:tcPr/>
                </a:tc>
                <a:tc>
                  <a:txBody>
                    <a:bodyPr/>
                    <a:lstStyle/>
                    <a:p>
                      <a:pPr algn="just"/>
                      <a:r>
                        <a:rPr lang="en-US" u="none" dirty="0">
                          <a:solidFill>
                            <a:srgbClr val="FF0000"/>
                          </a:solidFill>
                        </a:rPr>
                        <a:t>Reduction in Number of Directorships</a:t>
                      </a:r>
                    </a:p>
                    <a:p>
                      <a:pPr algn="just"/>
                      <a:endParaRPr lang="en-US" u="none" dirty="0">
                        <a:solidFill>
                          <a:srgbClr val="FF0000"/>
                        </a:solidFill>
                      </a:endParaRPr>
                    </a:p>
                    <a:p>
                      <a:pPr algn="just"/>
                      <a:r>
                        <a:rPr lang="en-US" u="none" dirty="0">
                          <a:solidFill>
                            <a:schemeClr val="tx1"/>
                          </a:solidFill>
                        </a:rPr>
                        <a:t>A company can specify any number less than 20 in which the directors of their company can act as directors in other companies.</a:t>
                      </a:r>
                    </a:p>
                    <a:p>
                      <a:pPr algn="just"/>
                      <a:r>
                        <a:rPr lang="en-US" u="none" dirty="0">
                          <a:solidFill>
                            <a:schemeClr val="tx1"/>
                          </a:solidFill>
                        </a:rPr>
                        <a:t>The members of a company can </a:t>
                      </a:r>
                      <a:r>
                        <a:rPr lang="en-US" u="none" dirty="0">
                          <a:solidFill>
                            <a:srgbClr val="FF0000"/>
                          </a:solidFill>
                        </a:rPr>
                        <a:t>specify a smaller number of the office of directorship</a:t>
                      </a:r>
                      <a:r>
                        <a:rPr lang="en-US" u="none" dirty="0">
                          <a:solidFill>
                            <a:schemeClr val="tx1"/>
                          </a:solidFill>
                        </a:rPr>
                        <a:t> for its directors by passing a special resolution.</a:t>
                      </a:r>
                    </a:p>
                    <a:p>
                      <a:pPr algn="just"/>
                      <a:endParaRPr lang="en-US" u="none" dirty="0">
                        <a:solidFill>
                          <a:schemeClr val="tx1"/>
                        </a:solidFill>
                      </a:endParaRPr>
                    </a:p>
                    <a:p>
                      <a:pPr algn="just"/>
                      <a:r>
                        <a:rPr lang="en-US" u="none" dirty="0">
                          <a:solidFill>
                            <a:schemeClr val="tx1"/>
                          </a:solidFill>
                        </a:rPr>
                        <a:t>For Example: ABC is appointed as a director in Xyz company. Xyz company has passed a special resolution stating that Xyz company’s directors can hold the office of directorship in 10 companies. Then, ABC can be a director in only 10 companies simultaneously and not beyond it. Though the Act provides that a person can hold a director’s office in 20 companies, ABC can be a director in only 10 companies due to the resolution passed by Xyz reducing the number to 10. If he holds the office of director in more than 10, it will amount to the contravention of the Act.</a:t>
                      </a:r>
                    </a:p>
                    <a:p>
                      <a:pPr algn="just"/>
                      <a:endParaRPr lang="en-IN" u="none" dirty="0"/>
                    </a:p>
                  </a:txBody>
                  <a:tcPr/>
                </a:tc>
                <a:extLst>
                  <a:ext uri="{0D108BD9-81ED-4DB2-BD59-A6C34878D82A}">
                    <a16:rowId xmlns:a16="http://schemas.microsoft.com/office/drawing/2014/main" val="10001"/>
                  </a:ext>
                </a:extLst>
              </a:tr>
            </a:tbl>
          </a:graphicData>
        </a:graphic>
      </p:graphicFrame>
      <p:sp>
        <p:nvSpPr>
          <p:cNvPr id="5" name="Rectangle 4"/>
          <p:cNvSpPr/>
          <p:nvPr/>
        </p:nvSpPr>
        <p:spPr>
          <a:xfrm>
            <a:off x="684211"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Disqualifications under Section 165</a:t>
            </a:r>
          </a:p>
        </p:txBody>
      </p:sp>
    </p:spTree>
    <p:extLst>
      <p:ext uri="{BB962C8B-B14F-4D97-AF65-F5344CB8AC3E}">
        <p14:creationId xmlns:p14="http://schemas.microsoft.com/office/powerpoint/2010/main" val="3359802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165 of companies act, 2013)</a:t>
            </a:r>
            <a:endParaRPr lang="en-IN" sz="2400" b="1" dirty="0"/>
          </a:p>
        </p:txBody>
      </p:sp>
      <p:graphicFrame>
        <p:nvGraphicFramePr>
          <p:cNvPr id="4" name="Table 3"/>
          <p:cNvGraphicFramePr>
            <a:graphicFrameLocks noGrp="1"/>
          </p:cNvGraphicFramePr>
          <p:nvPr>
            <p:extLst>
              <p:ext uri="{D42A27DB-BD31-4B8C-83A1-F6EECF244321}">
                <p14:modId xmlns:p14="http://schemas.microsoft.com/office/powerpoint/2010/main" val="3212133346"/>
              </p:ext>
            </p:extLst>
          </p:nvPr>
        </p:nvGraphicFramePr>
        <p:xfrm>
          <a:off x="769257" y="1960637"/>
          <a:ext cx="10682514" cy="1833880"/>
        </p:xfrm>
        <a:graphic>
          <a:graphicData uri="http://schemas.openxmlformats.org/drawingml/2006/table">
            <a:tbl>
              <a:tblPr firstRow="1" bandRow="1">
                <a:tableStyleId>{5C22544A-7EE6-4342-B048-85BDC9FD1C3A}</a:tableStyleId>
              </a:tblPr>
              <a:tblGrid>
                <a:gridCol w="1059543">
                  <a:extLst>
                    <a:ext uri="{9D8B030D-6E8A-4147-A177-3AD203B41FA5}">
                      <a16:colId xmlns:a16="http://schemas.microsoft.com/office/drawing/2014/main" val="20000"/>
                    </a:ext>
                  </a:extLst>
                </a:gridCol>
                <a:gridCol w="9622971">
                  <a:extLst>
                    <a:ext uri="{9D8B030D-6E8A-4147-A177-3AD203B41FA5}">
                      <a16:colId xmlns:a16="http://schemas.microsoft.com/office/drawing/2014/main" val="20001"/>
                    </a:ext>
                  </a:extLst>
                </a:gridCol>
              </a:tblGrid>
              <a:tr h="370840">
                <a:tc>
                  <a:txBody>
                    <a:bodyPr/>
                    <a:lstStyle/>
                    <a:p>
                      <a:pPr algn="ctr"/>
                      <a:r>
                        <a:rPr lang="en-US" dirty="0"/>
                        <a:t>Sub Sec</a:t>
                      </a:r>
                      <a:endParaRPr lang="en-IN" dirty="0"/>
                    </a:p>
                  </a:txBody>
                  <a:tcPr/>
                </a:tc>
                <a:tc>
                  <a:txBody>
                    <a:bodyPr/>
                    <a:lstStyle/>
                    <a:p>
                      <a:pPr algn="ctr"/>
                      <a:r>
                        <a:rPr lang="en-US" dirty="0"/>
                        <a:t>Disqualification</a:t>
                      </a:r>
                      <a:endParaRPr lang="en-IN" dirty="0"/>
                    </a:p>
                  </a:txBody>
                  <a:tcPr/>
                </a:tc>
                <a:extLst>
                  <a:ext uri="{0D108BD9-81ED-4DB2-BD59-A6C34878D82A}">
                    <a16:rowId xmlns:a16="http://schemas.microsoft.com/office/drawing/2014/main" val="10000"/>
                  </a:ext>
                </a:extLst>
              </a:tr>
              <a:tr h="370840">
                <a:tc>
                  <a:txBody>
                    <a:bodyPr/>
                    <a:lstStyle/>
                    <a:p>
                      <a:pPr algn="ctr"/>
                      <a:r>
                        <a:rPr lang="en-US" dirty="0"/>
                        <a:t>(6)</a:t>
                      </a:r>
                      <a:endParaRPr lang="en-IN" dirty="0"/>
                    </a:p>
                  </a:txBody>
                  <a:tcPr/>
                </a:tc>
                <a:tc>
                  <a:txBody>
                    <a:bodyPr/>
                    <a:lstStyle/>
                    <a:p>
                      <a:pPr algn="just"/>
                      <a:r>
                        <a:rPr lang="en-US" u="none" dirty="0">
                          <a:solidFill>
                            <a:srgbClr val="FF0000"/>
                          </a:solidFill>
                        </a:rPr>
                        <a:t>Penalty</a:t>
                      </a:r>
                      <a:r>
                        <a:rPr lang="en-US" u="none" baseline="0" dirty="0">
                          <a:solidFill>
                            <a:srgbClr val="FF0000"/>
                          </a:solidFill>
                        </a:rPr>
                        <a:t> for Non Compliance of Section 165</a:t>
                      </a:r>
                    </a:p>
                    <a:p>
                      <a:pPr algn="just"/>
                      <a:endParaRPr lang="en-US" u="none" baseline="0" dirty="0">
                        <a:solidFill>
                          <a:srgbClr val="FF0000"/>
                        </a:solidFill>
                      </a:endParaRPr>
                    </a:p>
                    <a:p>
                      <a:pPr algn="just"/>
                      <a:r>
                        <a:rPr lang="en-US" u="none" dirty="0">
                          <a:solidFill>
                            <a:schemeClr val="tx1"/>
                          </a:solidFill>
                        </a:rPr>
                        <a:t>If a person accepts an appointment as a director in more than 20 companies, then he will be liable to a </a:t>
                      </a:r>
                      <a:r>
                        <a:rPr lang="en-US" u="none" dirty="0">
                          <a:solidFill>
                            <a:srgbClr val="FF0000"/>
                          </a:solidFill>
                        </a:rPr>
                        <a:t>penalty of Rs.2,000 for each day </a:t>
                      </a:r>
                      <a:r>
                        <a:rPr lang="en-US" u="none" dirty="0">
                          <a:solidFill>
                            <a:schemeClr val="tx1"/>
                          </a:solidFill>
                        </a:rPr>
                        <a:t>during which the violation continues subject to a </a:t>
                      </a:r>
                      <a:r>
                        <a:rPr lang="en-US" u="none" dirty="0">
                          <a:solidFill>
                            <a:srgbClr val="FF0000"/>
                          </a:solidFill>
                        </a:rPr>
                        <a:t>maximum of Rs.2 lakh.</a:t>
                      </a:r>
                      <a:endParaRPr lang="en-IN" u="none" dirty="0">
                        <a:solidFill>
                          <a:srgbClr val="FF0000"/>
                        </a:solidFill>
                      </a:endParaRPr>
                    </a:p>
                  </a:txBody>
                  <a:tcPr/>
                </a:tc>
                <a:extLst>
                  <a:ext uri="{0D108BD9-81ED-4DB2-BD59-A6C34878D82A}">
                    <a16:rowId xmlns:a16="http://schemas.microsoft.com/office/drawing/2014/main" val="10001"/>
                  </a:ext>
                </a:extLst>
              </a:tr>
            </a:tbl>
          </a:graphicData>
        </a:graphic>
      </p:graphicFrame>
      <p:sp>
        <p:nvSpPr>
          <p:cNvPr id="5" name="Rectangle 4"/>
          <p:cNvSpPr/>
          <p:nvPr/>
        </p:nvSpPr>
        <p:spPr>
          <a:xfrm>
            <a:off x="684211"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Disqualifications under Section 165</a:t>
            </a:r>
          </a:p>
        </p:txBody>
      </p:sp>
    </p:spTree>
    <p:extLst>
      <p:ext uri="{BB962C8B-B14F-4D97-AF65-F5344CB8AC3E}">
        <p14:creationId xmlns:p14="http://schemas.microsoft.com/office/powerpoint/2010/main" val="3249080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165 of companies act, 2013)</a:t>
            </a:r>
            <a:endParaRPr lang="en-IN" sz="2400" b="1" dirty="0"/>
          </a:p>
        </p:txBody>
      </p:sp>
      <p:graphicFrame>
        <p:nvGraphicFramePr>
          <p:cNvPr id="4" name="Table 3"/>
          <p:cNvGraphicFramePr>
            <a:graphicFrameLocks noGrp="1"/>
          </p:cNvGraphicFramePr>
          <p:nvPr>
            <p:extLst>
              <p:ext uri="{D42A27DB-BD31-4B8C-83A1-F6EECF244321}">
                <p14:modId xmlns:p14="http://schemas.microsoft.com/office/powerpoint/2010/main" val="1102178915"/>
              </p:ext>
            </p:extLst>
          </p:nvPr>
        </p:nvGraphicFramePr>
        <p:xfrm>
          <a:off x="769257" y="1960637"/>
          <a:ext cx="10682514" cy="4058920"/>
        </p:xfrm>
        <a:graphic>
          <a:graphicData uri="http://schemas.openxmlformats.org/drawingml/2006/table">
            <a:tbl>
              <a:tblPr firstRow="1" bandRow="1">
                <a:tableStyleId>{5C22544A-7EE6-4342-B048-85BDC9FD1C3A}</a:tableStyleId>
              </a:tblPr>
              <a:tblGrid>
                <a:gridCol w="3345543">
                  <a:extLst>
                    <a:ext uri="{9D8B030D-6E8A-4147-A177-3AD203B41FA5}">
                      <a16:colId xmlns:a16="http://schemas.microsoft.com/office/drawing/2014/main" val="20000"/>
                    </a:ext>
                  </a:extLst>
                </a:gridCol>
                <a:gridCol w="7336971">
                  <a:extLst>
                    <a:ext uri="{9D8B030D-6E8A-4147-A177-3AD203B41FA5}">
                      <a16:colId xmlns:a16="http://schemas.microsoft.com/office/drawing/2014/main" val="20001"/>
                    </a:ext>
                  </a:extLst>
                </a:gridCol>
              </a:tblGrid>
              <a:tr h="370840">
                <a:tc>
                  <a:txBody>
                    <a:bodyPr/>
                    <a:lstStyle/>
                    <a:p>
                      <a:pPr algn="ctr"/>
                      <a:r>
                        <a:rPr lang="en-US" sz="1600" dirty="0"/>
                        <a:t>Question</a:t>
                      </a:r>
                      <a:endParaRPr lang="en-IN" sz="1600" dirty="0"/>
                    </a:p>
                  </a:txBody>
                  <a:tcPr/>
                </a:tc>
                <a:tc>
                  <a:txBody>
                    <a:bodyPr/>
                    <a:lstStyle/>
                    <a:p>
                      <a:pPr algn="ctr"/>
                      <a:r>
                        <a:rPr lang="en-US" sz="1600" dirty="0"/>
                        <a:t>Answer</a:t>
                      </a:r>
                      <a:endParaRPr lang="en-IN" sz="1600" dirty="0"/>
                    </a:p>
                  </a:txBody>
                  <a:tcPr/>
                </a:tc>
                <a:extLst>
                  <a:ext uri="{0D108BD9-81ED-4DB2-BD59-A6C34878D82A}">
                    <a16:rowId xmlns:a16="http://schemas.microsoft.com/office/drawing/2014/main" val="10000"/>
                  </a:ext>
                </a:extLst>
              </a:tr>
              <a:tr h="370840">
                <a:tc>
                  <a:txBody>
                    <a:bodyPr/>
                    <a:lstStyle/>
                    <a:p>
                      <a:pPr algn="l"/>
                      <a:r>
                        <a:rPr lang="en-US" sz="1600" dirty="0"/>
                        <a:t>Who can be appointed as a director in a company?</a:t>
                      </a:r>
                      <a:endParaRPr lang="en-IN" sz="1600" dirty="0"/>
                    </a:p>
                  </a:txBody>
                  <a:tcPr/>
                </a:tc>
                <a:tc>
                  <a:txBody>
                    <a:bodyPr/>
                    <a:lstStyle/>
                    <a:p>
                      <a:pPr algn="just"/>
                      <a:r>
                        <a:rPr lang="en-US" sz="1600" u="none" dirty="0">
                          <a:solidFill>
                            <a:schemeClr val="tx1"/>
                          </a:solidFill>
                        </a:rPr>
                        <a:t>Only an individual can be appointed as a director in a company, including a foreign national. However, a minor cannot be appointed as director</a:t>
                      </a:r>
                    </a:p>
                    <a:p>
                      <a:pPr algn="just"/>
                      <a:endParaRPr lang="en-IN" sz="1600" u="none" dirty="0">
                        <a:solidFill>
                          <a:schemeClr val="tx1"/>
                        </a:solidFill>
                      </a:endParaRPr>
                    </a:p>
                  </a:txBody>
                  <a:tcPr/>
                </a:tc>
                <a:extLst>
                  <a:ext uri="{0D108BD9-81ED-4DB2-BD59-A6C34878D82A}">
                    <a16:rowId xmlns:a16="http://schemas.microsoft.com/office/drawing/2014/main" val="10001"/>
                  </a:ext>
                </a:extLst>
              </a:tr>
              <a:tr h="370840">
                <a:tc>
                  <a:txBody>
                    <a:bodyPr/>
                    <a:lstStyle/>
                    <a:p>
                      <a:pPr algn="l"/>
                      <a:r>
                        <a:rPr lang="en-US" sz="1600" dirty="0"/>
                        <a:t>Does Section 165 of the Companies Act, 2013 apply to Section 8 company?</a:t>
                      </a:r>
                      <a:endParaRPr lang="en-IN" sz="1600" dirty="0"/>
                    </a:p>
                  </a:txBody>
                  <a:tcPr/>
                </a:tc>
                <a:tc>
                  <a:txBody>
                    <a:bodyPr/>
                    <a:lstStyle/>
                    <a:p>
                      <a:pPr algn="just"/>
                      <a:r>
                        <a:rPr lang="en-US" sz="1600" u="none" dirty="0">
                          <a:solidFill>
                            <a:schemeClr val="tx1"/>
                          </a:solidFill>
                        </a:rPr>
                        <a:t>No, Section 165 does not apply to section 8 companies. </a:t>
                      </a:r>
                    </a:p>
                    <a:p>
                      <a:pPr algn="just"/>
                      <a:endParaRPr lang="en-US" sz="1600" u="none" dirty="0">
                        <a:solidFill>
                          <a:schemeClr val="tx1"/>
                        </a:solidFill>
                      </a:endParaRPr>
                    </a:p>
                    <a:p>
                      <a:pPr algn="just"/>
                      <a:r>
                        <a:rPr lang="en-US" sz="1600" u="none" dirty="0">
                          <a:solidFill>
                            <a:schemeClr val="tx1"/>
                          </a:solidFill>
                        </a:rPr>
                        <a:t>Thus, a person who has exhausted the limit of 20 can still be appointed as a director in a section 8 company or a dormant company. </a:t>
                      </a:r>
                    </a:p>
                    <a:p>
                      <a:pPr algn="just"/>
                      <a:r>
                        <a:rPr lang="en-US" sz="1600" u="none" dirty="0">
                          <a:solidFill>
                            <a:schemeClr val="tx1"/>
                          </a:solidFill>
                        </a:rPr>
                        <a:t>Both of these companies have no upper limit of 20 directorships.</a:t>
                      </a:r>
                    </a:p>
                    <a:p>
                      <a:pPr algn="just"/>
                      <a:endParaRPr lang="en-IN" sz="1600" u="none" dirty="0">
                        <a:solidFill>
                          <a:schemeClr val="tx1"/>
                        </a:solidFill>
                      </a:endParaRPr>
                    </a:p>
                  </a:txBody>
                  <a:tcPr/>
                </a:tc>
                <a:extLst>
                  <a:ext uri="{0D108BD9-81ED-4DB2-BD59-A6C34878D82A}">
                    <a16:rowId xmlns:a16="http://schemas.microsoft.com/office/drawing/2014/main" val="10002"/>
                  </a:ext>
                </a:extLst>
              </a:tr>
              <a:tr h="370840">
                <a:tc>
                  <a:txBody>
                    <a:bodyPr/>
                    <a:lstStyle/>
                    <a:p>
                      <a:pPr algn="l"/>
                      <a:r>
                        <a:rPr lang="en-US" sz="1600" dirty="0"/>
                        <a:t>Does Section 165 of the Companies Act, 2013 apply to foreign subsidiaries?</a:t>
                      </a:r>
                      <a:endParaRPr lang="en-IN" sz="1600" dirty="0"/>
                    </a:p>
                  </a:txBody>
                  <a:tcPr/>
                </a:tc>
                <a:tc>
                  <a:txBody>
                    <a:bodyPr/>
                    <a:lstStyle/>
                    <a:p>
                      <a:pPr algn="just"/>
                      <a:r>
                        <a:rPr lang="en-US" sz="1600" u="none" dirty="0">
                          <a:solidFill>
                            <a:schemeClr val="tx1"/>
                          </a:solidFill>
                        </a:rPr>
                        <a:t>Yes. As per Section 165, a person cannot hold office as a director, including any alternate directorship, in more than 20 companies at the same time. </a:t>
                      </a:r>
                    </a:p>
                    <a:p>
                      <a:pPr algn="just"/>
                      <a:r>
                        <a:rPr lang="en-US" sz="1600" u="none" dirty="0">
                          <a:solidFill>
                            <a:schemeClr val="tx1"/>
                          </a:solidFill>
                        </a:rPr>
                        <a:t>Therefore, such 20 companies include every company including foreign subsidiaries registered under the Companies Act, 2013.</a:t>
                      </a:r>
                    </a:p>
                    <a:p>
                      <a:pPr algn="just"/>
                      <a:endParaRPr lang="en-IN" sz="1600" u="none" dirty="0">
                        <a:solidFill>
                          <a:schemeClr val="tx1"/>
                        </a:solidFill>
                      </a:endParaRPr>
                    </a:p>
                  </a:txBody>
                  <a:tcPr/>
                </a:tc>
                <a:extLst>
                  <a:ext uri="{0D108BD9-81ED-4DB2-BD59-A6C34878D82A}">
                    <a16:rowId xmlns:a16="http://schemas.microsoft.com/office/drawing/2014/main" val="10003"/>
                  </a:ext>
                </a:extLst>
              </a:tr>
            </a:tbl>
          </a:graphicData>
        </a:graphic>
      </p:graphicFrame>
      <p:sp>
        <p:nvSpPr>
          <p:cNvPr id="5" name="Rectangle 4"/>
          <p:cNvSpPr/>
          <p:nvPr/>
        </p:nvSpPr>
        <p:spPr>
          <a:xfrm>
            <a:off x="684211"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Frequently Asked Questions</a:t>
            </a:r>
          </a:p>
        </p:txBody>
      </p:sp>
    </p:spTree>
    <p:extLst>
      <p:ext uri="{BB962C8B-B14F-4D97-AF65-F5344CB8AC3E}">
        <p14:creationId xmlns:p14="http://schemas.microsoft.com/office/powerpoint/2010/main" val="2690112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165 of companies act, 2013)</a:t>
            </a:r>
            <a:endParaRPr lang="en-IN" sz="2400" b="1" dirty="0"/>
          </a:p>
        </p:txBody>
      </p:sp>
      <p:graphicFrame>
        <p:nvGraphicFramePr>
          <p:cNvPr id="4" name="Table 3"/>
          <p:cNvGraphicFramePr>
            <a:graphicFrameLocks noGrp="1"/>
          </p:cNvGraphicFramePr>
          <p:nvPr>
            <p:extLst>
              <p:ext uri="{D42A27DB-BD31-4B8C-83A1-F6EECF244321}">
                <p14:modId xmlns:p14="http://schemas.microsoft.com/office/powerpoint/2010/main" val="138087213"/>
              </p:ext>
            </p:extLst>
          </p:nvPr>
        </p:nvGraphicFramePr>
        <p:xfrm>
          <a:off x="769257" y="1960637"/>
          <a:ext cx="10682514" cy="3723640"/>
        </p:xfrm>
        <a:graphic>
          <a:graphicData uri="http://schemas.openxmlformats.org/drawingml/2006/table">
            <a:tbl>
              <a:tblPr firstRow="1" bandRow="1">
                <a:tableStyleId>{5C22544A-7EE6-4342-B048-85BDC9FD1C3A}</a:tableStyleId>
              </a:tblPr>
              <a:tblGrid>
                <a:gridCol w="3345543">
                  <a:extLst>
                    <a:ext uri="{9D8B030D-6E8A-4147-A177-3AD203B41FA5}">
                      <a16:colId xmlns:a16="http://schemas.microsoft.com/office/drawing/2014/main" val="20000"/>
                    </a:ext>
                  </a:extLst>
                </a:gridCol>
                <a:gridCol w="7336971">
                  <a:extLst>
                    <a:ext uri="{9D8B030D-6E8A-4147-A177-3AD203B41FA5}">
                      <a16:colId xmlns:a16="http://schemas.microsoft.com/office/drawing/2014/main" val="20001"/>
                    </a:ext>
                  </a:extLst>
                </a:gridCol>
              </a:tblGrid>
              <a:tr h="370840">
                <a:tc>
                  <a:txBody>
                    <a:bodyPr/>
                    <a:lstStyle/>
                    <a:p>
                      <a:pPr algn="ctr"/>
                      <a:r>
                        <a:rPr lang="en-US" sz="1600" dirty="0"/>
                        <a:t>Question</a:t>
                      </a:r>
                      <a:endParaRPr lang="en-IN" sz="1600" dirty="0"/>
                    </a:p>
                  </a:txBody>
                  <a:tcPr/>
                </a:tc>
                <a:tc>
                  <a:txBody>
                    <a:bodyPr/>
                    <a:lstStyle/>
                    <a:p>
                      <a:pPr algn="ctr"/>
                      <a:r>
                        <a:rPr lang="en-US" sz="1600" dirty="0"/>
                        <a:t>Answer</a:t>
                      </a:r>
                      <a:endParaRPr lang="en-IN" sz="1600" dirty="0"/>
                    </a:p>
                  </a:txBody>
                  <a:tcPr/>
                </a:tc>
                <a:extLst>
                  <a:ext uri="{0D108BD9-81ED-4DB2-BD59-A6C34878D82A}">
                    <a16:rowId xmlns:a16="http://schemas.microsoft.com/office/drawing/2014/main" val="10000"/>
                  </a:ext>
                </a:extLst>
              </a:tr>
              <a:tr h="370840">
                <a:tc>
                  <a:txBody>
                    <a:bodyPr/>
                    <a:lstStyle/>
                    <a:p>
                      <a:pPr algn="l"/>
                      <a:r>
                        <a:rPr lang="en-US" sz="1600" dirty="0"/>
                        <a:t>Is Section 165 of Companies Act 2013 applicable to a director holding directorship in various foreign companies?</a:t>
                      </a:r>
                      <a:endParaRPr lang="en-IN" sz="1600" dirty="0"/>
                    </a:p>
                  </a:txBody>
                  <a:tcPr/>
                </a:tc>
                <a:tc>
                  <a:txBody>
                    <a:bodyPr/>
                    <a:lstStyle/>
                    <a:p>
                      <a:pPr algn="just"/>
                      <a:r>
                        <a:rPr lang="en-US" sz="1600" u="none" dirty="0">
                          <a:solidFill>
                            <a:schemeClr val="tx1"/>
                          </a:solidFill>
                        </a:rPr>
                        <a:t>No. Section 165 is applicable only to the companies incorporated under the Companies Act, 2013 or under the previous Indian company law. </a:t>
                      </a:r>
                    </a:p>
                    <a:p>
                      <a:pPr algn="just"/>
                      <a:endParaRPr lang="en-US" sz="1600" u="none" dirty="0">
                        <a:solidFill>
                          <a:schemeClr val="tx1"/>
                        </a:solidFill>
                      </a:endParaRPr>
                    </a:p>
                    <a:p>
                      <a:pPr algn="just"/>
                      <a:r>
                        <a:rPr lang="en-US" sz="1600" u="none" dirty="0">
                          <a:solidFill>
                            <a:schemeClr val="tx1"/>
                          </a:solidFill>
                        </a:rPr>
                        <a:t>However, if foreign nationals register a company having an office address in India under the Companies Act, 2013 or as an offshore company in India, then Section 165 is applicable to such companies. The directors of such companies cannot hold directorship in more than 20 Indian companies.</a:t>
                      </a:r>
                    </a:p>
                    <a:p>
                      <a:pPr algn="just"/>
                      <a:endParaRPr lang="en-IN" sz="1600" u="none" dirty="0">
                        <a:solidFill>
                          <a:schemeClr val="tx1"/>
                        </a:solidFill>
                      </a:endParaRPr>
                    </a:p>
                  </a:txBody>
                  <a:tcPr/>
                </a:tc>
                <a:extLst>
                  <a:ext uri="{0D108BD9-81ED-4DB2-BD59-A6C34878D82A}">
                    <a16:rowId xmlns:a16="http://schemas.microsoft.com/office/drawing/2014/main" val="10001"/>
                  </a:ext>
                </a:extLst>
              </a:tr>
              <a:tr h="370840">
                <a:tc>
                  <a:txBody>
                    <a:bodyPr/>
                    <a:lstStyle/>
                    <a:p>
                      <a:pPr algn="l"/>
                      <a:r>
                        <a:rPr lang="en-US" sz="1600" dirty="0"/>
                        <a:t>What is the maximum limit of directors a company can appoint?</a:t>
                      </a:r>
                      <a:endParaRPr lang="en-IN" sz="1600" dirty="0"/>
                    </a:p>
                  </a:txBody>
                  <a:tcPr/>
                </a:tc>
                <a:tc>
                  <a:txBody>
                    <a:bodyPr/>
                    <a:lstStyle/>
                    <a:p>
                      <a:pPr algn="just"/>
                      <a:r>
                        <a:rPr lang="en-US" sz="1600" u="none" dirty="0">
                          <a:solidFill>
                            <a:schemeClr val="tx1"/>
                          </a:solidFill>
                        </a:rPr>
                        <a:t>The maximum number of directors a company can appoint is 15. </a:t>
                      </a:r>
                    </a:p>
                    <a:p>
                      <a:pPr algn="just"/>
                      <a:endParaRPr lang="en-US" sz="1600" u="none" dirty="0">
                        <a:solidFill>
                          <a:schemeClr val="tx1"/>
                        </a:solidFill>
                      </a:endParaRPr>
                    </a:p>
                    <a:p>
                      <a:pPr algn="just"/>
                      <a:r>
                        <a:rPr lang="en-US" sz="1600" u="none" dirty="0">
                          <a:solidFill>
                            <a:schemeClr val="tx1"/>
                          </a:solidFill>
                        </a:rPr>
                        <a:t>However, the maximum number of directors in a company can be increased beyond 15 by passing a special resolution.</a:t>
                      </a:r>
                    </a:p>
                    <a:p>
                      <a:pPr algn="just"/>
                      <a:endParaRPr lang="en-IN" sz="1600" u="none" dirty="0">
                        <a:solidFill>
                          <a:schemeClr val="tx1"/>
                        </a:solidFill>
                      </a:endParaRPr>
                    </a:p>
                  </a:txBody>
                  <a:tcPr/>
                </a:tc>
                <a:extLst>
                  <a:ext uri="{0D108BD9-81ED-4DB2-BD59-A6C34878D82A}">
                    <a16:rowId xmlns:a16="http://schemas.microsoft.com/office/drawing/2014/main" val="10002"/>
                  </a:ext>
                </a:extLst>
              </a:tr>
            </a:tbl>
          </a:graphicData>
        </a:graphic>
      </p:graphicFrame>
      <p:sp>
        <p:nvSpPr>
          <p:cNvPr id="5" name="Rectangle 4"/>
          <p:cNvSpPr/>
          <p:nvPr/>
        </p:nvSpPr>
        <p:spPr>
          <a:xfrm>
            <a:off x="684211"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Frequently Asked Questions</a:t>
            </a:r>
          </a:p>
        </p:txBody>
      </p:sp>
    </p:spTree>
    <p:extLst>
      <p:ext uri="{BB962C8B-B14F-4D97-AF65-F5344CB8AC3E}">
        <p14:creationId xmlns:p14="http://schemas.microsoft.com/office/powerpoint/2010/main" val="679819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165 of companies act, 2013)</a:t>
            </a:r>
            <a:endParaRPr lang="en-IN" sz="2400" b="1" dirty="0"/>
          </a:p>
        </p:txBody>
      </p:sp>
      <p:sp>
        <p:nvSpPr>
          <p:cNvPr id="5" name="Rectangle 4"/>
          <p:cNvSpPr/>
          <p:nvPr/>
        </p:nvSpPr>
        <p:spPr>
          <a:xfrm>
            <a:off x="684211"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Remedies for Disqualification</a:t>
            </a:r>
          </a:p>
        </p:txBody>
      </p:sp>
      <p:sp>
        <p:nvSpPr>
          <p:cNvPr id="2" name="Rectangle 1"/>
          <p:cNvSpPr/>
          <p:nvPr/>
        </p:nvSpPr>
        <p:spPr>
          <a:xfrm>
            <a:off x="684211" y="1927669"/>
            <a:ext cx="10245046" cy="2031325"/>
          </a:xfrm>
          <a:prstGeom prst="rect">
            <a:avLst/>
          </a:prstGeom>
        </p:spPr>
        <p:txBody>
          <a:bodyPr wrap="square">
            <a:spAutoFit/>
          </a:bodyPr>
          <a:lstStyle/>
          <a:p>
            <a:pPr algn="just"/>
            <a:r>
              <a:rPr lang="en-IN" dirty="0"/>
              <a:t>In case of disqualification, a director can </a:t>
            </a:r>
            <a:r>
              <a:rPr lang="en-IN" dirty="0">
                <a:solidFill>
                  <a:srgbClr val="FF0000"/>
                </a:solidFill>
              </a:rPr>
              <a:t>appeal to the National Company Law Appellate Tribunal (NCLAT)</a:t>
            </a:r>
            <a:r>
              <a:rPr lang="en-IN" dirty="0"/>
              <a:t>. He/she can temporarily ask for a stay order. Under the Companies Act 2013, an order disqualifying a director does not take effect within the next 30 days of it being passed. As soon as an appeal is initiated, the disqualified person will still continue to be a director for the next seven days. Within this period, he can file his annual returns to stay the order of disqualification. However, there exists no procedure to reappoint a disqualified director. He can only be reappointed after a period of five years has elapsed from the date of disqualification.</a:t>
            </a:r>
          </a:p>
        </p:txBody>
      </p:sp>
    </p:spTree>
    <p:extLst>
      <p:ext uri="{BB962C8B-B14F-4D97-AF65-F5344CB8AC3E}">
        <p14:creationId xmlns:p14="http://schemas.microsoft.com/office/powerpoint/2010/main" val="300565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167 of companies act, 2013)</a:t>
            </a:r>
            <a:endParaRPr lang="en-IN" sz="2400" b="1" dirty="0"/>
          </a:p>
        </p:txBody>
      </p:sp>
      <p:sp>
        <p:nvSpPr>
          <p:cNvPr id="2" name="Rectangle 1"/>
          <p:cNvSpPr/>
          <p:nvPr/>
        </p:nvSpPr>
        <p:spPr>
          <a:xfrm>
            <a:off x="684210"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Disqualifications during the period of Directorship</a:t>
            </a:r>
          </a:p>
        </p:txBody>
      </p:sp>
      <p:graphicFrame>
        <p:nvGraphicFramePr>
          <p:cNvPr id="4" name="Table 3"/>
          <p:cNvGraphicFramePr>
            <a:graphicFrameLocks noGrp="1"/>
          </p:cNvGraphicFramePr>
          <p:nvPr>
            <p:extLst>
              <p:ext uri="{D42A27DB-BD31-4B8C-83A1-F6EECF244321}">
                <p14:modId xmlns:p14="http://schemas.microsoft.com/office/powerpoint/2010/main" val="2342541167"/>
              </p:ext>
            </p:extLst>
          </p:nvPr>
        </p:nvGraphicFramePr>
        <p:xfrm>
          <a:off x="769257" y="1960637"/>
          <a:ext cx="10682514" cy="4221480"/>
        </p:xfrm>
        <a:graphic>
          <a:graphicData uri="http://schemas.openxmlformats.org/drawingml/2006/table">
            <a:tbl>
              <a:tblPr firstRow="1" bandRow="1">
                <a:tableStyleId>{5C22544A-7EE6-4342-B048-85BDC9FD1C3A}</a:tableStyleId>
              </a:tblPr>
              <a:tblGrid>
                <a:gridCol w="1059543">
                  <a:extLst>
                    <a:ext uri="{9D8B030D-6E8A-4147-A177-3AD203B41FA5}">
                      <a16:colId xmlns:a16="http://schemas.microsoft.com/office/drawing/2014/main" val="20000"/>
                    </a:ext>
                  </a:extLst>
                </a:gridCol>
                <a:gridCol w="9622971">
                  <a:extLst>
                    <a:ext uri="{9D8B030D-6E8A-4147-A177-3AD203B41FA5}">
                      <a16:colId xmlns:a16="http://schemas.microsoft.com/office/drawing/2014/main" val="20001"/>
                    </a:ext>
                  </a:extLst>
                </a:gridCol>
              </a:tblGrid>
              <a:tr h="370840">
                <a:tc>
                  <a:txBody>
                    <a:bodyPr/>
                    <a:lstStyle/>
                    <a:p>
                      <a:pPr algn="ctr"/>
                      <a:r>
                        <a:rPr lang="en-US" dirty="0"/>
                        <a:t>Sub Sec</a:t>
                      </a:r>
                      <a:endParaRPr lang="en-IN" dirty="0"/>
                    </a:p>
                  </a:txBody>
                  <a:tcPr/>
                </a:tc>
                <a:tc>
                  <a:txBody>
                    <a:bodyPr/>
                    <a:lstStyle/>
                    <a:p>
                      <a:pPr algn="ctr"/>
                      <a:r>
                        <a:rPr lang="en-US" dirty="0"/>
                        <a:t>Disqualification</a:t>
                      </a:r>
                      <a:endParaRPr lang="en-IN" dirty="0"/>
                    </a:p>
                  </a:txBody>
                  <a:tcPr/>
                </a:tc>
                <a:extLst>
                  <a:ext uri="{0D108BD9-81ED-4DB2-BD59-A6C34878D82A}">
                    <a16:rowId xmlns:a16="http://schemas.microsoft.com/office/drawing/2014/main" val="10000"/>
                  </a:ext>
                </a:extLst>
              </a:tr>
              <a:tr h="370840">
                <a:tc>
                  <a:txBody>
                    <a:bodyPr/>
                    <a:lstStyle/>
                    <a:p>
                      <a:pPr algn="ctr"/>
                      <a:r>
                        <a:rPr lang="en-US" dirty="0"/>
                        <a:t>Sec 167</a:t>
                      </a:r>
                      <a:endParaRPr lang="en-IN" dirty="0"/>
                    </a:p>
                  </a:txBody>
                  <a:tcPr/>
                </a:tc>
                <a:tc>
                  <a:txBody>
                    <a:bodyPr/>
                    <a:lstStyle/>
                    <a:p>
                      <a:pPr algn="just"/>
                      <a:r>
                        <a:rPr lang="en-US" u="none" dirty="0"/>
                        <a:t>A director</a:t>
                      </a:r>
                      <a:r>
                        <a:rPr lang="en-US" u="none" baseline="0" dirty="0"/>
                        <a:t> vacates his office if:</a:t>
                      </a:r>
                      <a:endParaRPr lang="en-IN" u="none" dirty="0"/>
                    </a:p>
                  </a:txBody>
                  <a:tcPr/>
                </a:tc>
                <a:extLst>
                  <a:ext uri="{0D108BD9-81ED-4DB2-BD59-A6C34878D82A}">
                    <a16:rowId xmlns:a16="http://schemas.microsoft.com/office/drawing/2014/main" val="10001"/>
                  </a:ext>
                </a:extLst>
              </a:tr>
              <a:tr h="370840">
                <a:tc>
                  <a:txBody>
                    <a:bodyPr/>
                    <a:lstStyle/>
                    <a:p>
                      <a:pPr algn="ctr"/>
                      <a:r>
                        <a:rPr lang="en-US" dirty="0"/>
                        <a:t>1(a)</a:t>
                      </a:r>
                      <a:endParaRPr lang="en-IN" dirty="0"/>
                    </a:p>
                  </a:txBody>
                  <a:tcPr/>
                </a:tc>
                <a:tc>
                  <a:txBody>
                    <a:bodyPr/>
                    <a:lstStyle/>
                    <a:p>
                      <a:pPr algn="just"/>
                      <a:r>
                        <a:rPr lang="en-US" u="none" dirty="0"/>
                        <a:t>He </a:t>
                      </a:r>
                      <a:r>
                        <a:rPr lang="en-US" u="none" dirty="0">
                          <a:solidFill>
                            <a:srgbClr val="FF0000"/>
                          </a:solidFill>
                        </a:rPr>
                        <a:t>incurs any </a:t>
                      </a:r>
                      <a:r>
                        <a:rPr lang="en-US" u="none" dirty="0"/>
                        <a:t>of the </a:t>
                      </a:r>
                      <a:r>
                        <a:rPr lang="en-US" u="none" dirty="0">
                          <a:solidFill>
                            <a:srgbClr val="FF0000"/>
                          </a:solidFill>
                        </a:rPr>
                        <a:t>disqualification</a:t>
                      </a:r>
                      <a:r>
                        <a:rPr lang="en-US" u="none" dirty="0"/>
                        <a:t> specified in </a:t>
                      </a:r>
                      <a:r>
                        <a:rPr lang="en-US" u="none" dirty="0">
                          <a:solidFill>
                            <a:srgbClr val="FF0000"/>
                          </a:solidFill>
                        </a:rPr>
                        <a:t>section 164</a:t>
                      </a:r>
                    </a:p>
                    <a:p>
                      <a:pPr algn="just"/>
                      <a:r>
                        <a:rPr lang="en-US" u="none" dirty="0"/>
                        <a:t>Provided that where</a:t>
                      </a:r>
                      <a:r>
                        <a:rPr lang="en-US" u="none" baseline="0" dirty="0"/>
                        <a:t> he incurs disqualification under sub section (2) of section 164, the office of the director shall become vacant in all the Companies, other than the Company which is in default under that sub section</a:t>
                      </a:r>
                    </a:p>
                  </a:txBody>
                  <a:tcPr/>
                </a:tc>
                <a:extLst>
                  <a:ext uri="{0D108BD9-81ED-4DB2-BD59-A6C34878D82A}">
                    <a16:rowId xmlns:a16="http://schemas.microsoft.com/office/drawing/2014/main" val="10002"/>
                  </a:ext>
                </a:extLst>
              </a:tr>
              <a:tr h="370840">
                <a:tc>
                  <a:txBody>
                    <a:bodyPr/>
                    <a:lstStyle/>
                    <a:p>
                      <a:pPr algn="ctr"/>
                      <a:r>
                        <a:rPr lang="en-US" dirty="0"/>
                        <a:t>1(b)</a:t>
                      </a:r>
                      <a:endParaRPr lang="en-IN" dirty="0"/>
                    </a:p>
                  </a:txBody>
                  <a:tcPr/>
                </a:tc>
                <a:tc>
                  <a:txBody>
                    <a:bodyPr/>
                    <a:lstStyle/>
                    <a:p>
                      <a:pPr algn="just"/>
                      <a:r>
                        <a:rPr lang="en-US" u="none" baseline="0" dirty="0"/>
                        <a:t>He </a:t>
                      </a:r>
                      <a:r>
                        <a:rPr lang="en-US" u="none" baseline="0" dirty="0">
                          <a:solidFill>
                            <a:srgbClr val="FF0000"/>
                          </a:solidFill>
                        </a:rPr>
                        <a:t>absents himself from all the meetings </a:t>
                      </a:r>
                      <a:r>
                        <a:rPr lang="en-US" u="none" baseline="0" dirty="0"/>
                        <a:t>of the Board of Directors held during a period of </a:t>
                      </a:r>
                      <a:r>
                        <a:rPr lang="en-US" u="none" baseline="0" dirty="0">
                          <a:solidFill>
                            <a:srgbClr val="FF0000"/>
                          </a:solidFill>
                        </a:rPr>
                        <a:t>twelve months </a:t>
                      </a:r>
                      <a:r>
                        <a:rPr lang="en-US" u="none" baseline="0" dirty="0"/>
                        <a:t>with or without seeking leave of absence of the Board;</a:t>
                      </a:r>
                    </a:p>
                  </a:txBody>
                  <a:tcPr/>
                </a:tc>
                <a:extLst>
                  <a:ext uri="{0D108BD9-81ED-4DB2-BD59-A6C34878D82A}">
                    <a16:rowId xmlns:a16="http://schemas.microsoft.com/office/drawing/2014/main" val="10003"/>
                  </a:ext>
                </a:extLst>
              </a:tr>
              <a:tr h="370840">
                <a:tc>
                  <a:txBody>
                    <a:bodyPr/>
                    <a:lstStyle/>
                    <a:p>
                      <a:pPr algn="ctr"/>
                      <a:r>
                        <a:rPr lang="en-US" dirty="0"/>
                        <a:t>1(c )</a:t>
                      </a:r>
                      <a:endParaRPr lang="en-IN" dirty="0"/>
                    </a:p>
                  </a:txBody>
                  <a:tcPr/>
                </a:tc>
                <a:tc>
                  <a:txBody>
                    <a:bodyPr/>
                    <a:lstStyle/>
                    <a:p>
                      <a:pPr algn="just"/>
                      <a:r>
                        <a:rPr lang="en-US" u="none" baseline="0" dirty="0"/>
                        <a:t>He </a:t>
                      </a:r>
                      <a:r>
                        <a:rPr lang="en-US" u="none" baseline="0" dirty="0">
                          <a:solidFill>
                            <a:srgbClr val="FF0000"/>
                          </a:solidFill>
                        </a:rPr>
                        <a:t>acts in contravention </a:t>
                      </a:r>
                      <a:r>
                        <a:rPr lang="en-US" u="none" baseline="0" dirty="0"/>
                        <a:t>of the provisions of </a:t>
                      </a:r>
                      <a:r>
                        <a:rPr lang="en-US" u="none" baseline="0" dirty="0">
                          <a:solidFill>
                            <a:srgbClr val="FF0000"/>
                          </a:solidFill>
                        </a:rPr>
                        <a:t>section 184 </a:t>
                      </a:r>
                      <a:r>
                        <a:rPr lang="en-US" u="none" baseline="0" dirty="0"/>
                        <a:t>relating to entering into contracts or arrangements in which he is directly or indirectly interested</a:t>
                      </a:r>
                    </a:p>
                  </a:txBody>
                  <a:tcPr/>
                </a:tc>
                <a:extLst>
                  <a:ext uri="{0D108BD9-81ED-4DB2-BD59-A6C34878D82A}">
                    <a16:rowId xmlns:a16="http://schemas.microsoft.com/office/drawing/2014/main" val="10004"/>
                  </a:ext>
                </a:extLst>
              </a:tr>
              <a:tr h="370840">
                <a:tc>
                  <a:txBody>
                    <a:bodyPr/>
                    <a:lstStyle/>
                    <a:p>
                      <a:pPr algn="ctr"/>
                      <a:r>
                        <a:rPr lang="en-US" dirty="0"/>
                        <a:t>1(d)</a:t>
                      </a:r>
                      <a:endParaRPr lang="en-IN" dirty="0"/>
                    </a:p>
                  </a:txBody>
                  <a:tcPr/>
                </a:tc>
                <a:tc>
                  <a:txBody>
                    <a:bodyPr/>
                    <a:lstStyle/>
                    <a:p>
                      <a:pPr algn="just"/>
                      <a:r>
                        <a:rPr lang="en-US" u="none" baseline="0" dirty="0"/>
                        <a:t>He </a:t>
                      </a:r>
                      <a:r>
                        <a:rPr lang="en-US" u="none" baseline="0" dirty="0">
                          <a:solidFill>
                            <a:srgbClr val="FF0000"/>
                          </a:solidFill>
                        </a:rPr>
                        <a:t>fails to disclose his interest </a:t>
                      </a:r>
                      <a:r>
                        <a:rPr lang="en-US" u="none" baseline="0" dirty="0"/>
                        <a:t>in any contract or arrangement in which he is directly or indirectly interested, in contravention of the provisions of section 184</a:t>
                      </a:r>
                    </a:p>
                  </a:txBody>
                  <a:tcPr/>
                </a:tc>
                <a:extLst>
                  <a:ext uri="{0D108BD9-81ED-4DB2-BD59-A6C34878D82A}">
                    <a16:rowId xmlns:a16="http://schemas.microsoft.com/office/drawing/2014/main" val="10005"/>
                  </a:ext>
                </a:extLst>
              </a:tr>
              <a:tr h="370840">
                <a:tc>
                  <a:txBody>
                    <a:bodyPr/>
                    <a:lstStyle/>
                    <a:p>
                      <a:pPr algn="ctr"/>
                      <a:r>
                        <a:rPr lang="en-US" dirty="0"/>
                        <a:t>1(e</a:t>
                      </a:r>
                      <a:r>
                        <a:rPr lang="en-US" baseline="0" dirty="0"/>
                        <a:t> )</a:t>
                      </a:r>
                      <a:endParaRPr lang="en-IN" dirty="0"/>
                    </a:p>
                  </a:txBody>
                  <a:tcPr/>
                </a:tc>
                <a:tc>
                  <a:txBody>
                    <a:bodyPr/>
                    <a:lstStyle/>
                    <a:p>
                      <a:pPr algn="just"/>
                      <a:r>
                        <a:rPr lang="en-US" u="none" baseline="0" dirty="0"/>
                        <a:t>He becomes </a:t>
                      </a:r>
                      <a:r>
                        <a:rPr lang="en-US" u="none" baseline="0" dirty="0">
                          <a:solidFill>
                            <a:srgbClr val="FF0000"/>
                          </a:solidFill>
                        </a:rPr>
                        <a:t>disqualified by an order of a Court or the Tribunal</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14904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167 of companies act, 2013)</a:t>
            </a:r>
            <a:endParaRPr lang="en-IN" sz="2400" b="1" dirty="0"/>
          </a:p>
        </p:txBody>
      </p:sp>
      <p:sp>
        <p:nvSpPr>
          <p:cNvPr id="2" name="Rectangle 1"/>
          <p:cNvSpPr/>
          <p:nvPr/>
        </p:nvSpPr>
        <p:spPr>
          <a:xfrm>
            <a:off x="684210"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Disqualifications during the period of Directorship</a:t>
            </a:r>
          </a:p>
        </p:txBody>
      </p:sp>
      <p:graphicFrame>
        <p:nvGraphicFramePr>
          <p:cNvPr id="4" name="Table 3"/>
          <p:cNvGraphicFramePr>
            <a:graphicFrameLocks noGrp="1"/>
          </p:cNvGraphicFramePr>
          <p:nvPr>
            <p:extLst>
              <p:ext uri="{D42A27DB-BD31-4B8C-83A1-F6EECF244321}">
                <p14:modId xmlns:p14="http://schemas.microsoft.com/office/powerpoint/2010/main" val="4164599318"/>
              </p:ext>
            </p:extLst>
          </p:nvPr>
        </p:nvGraphicFramePr>
        <p:xfrm>
          <a:off x="769257" y="1960637"/>
          <a:ext cx="10682514" cy="3576320"/>
        </p:xfrm>
        <a:graphic>
          <a:graphicData uri="http://schemas.openxmlformats.org/drawingml/2006/table">
            <a:tbl>
              <a:tblPr firstRow="1" bandRow="1">
                <a:tableStyleId>{5C22544A-7EE6-4342-B048-85BDC9FD1C3A}</a:tableStyleId>
              </a:tblPr>
              <a:tblGrid>
                <a:gridCol w="1059543">
                  <a:extLst>
                    <a:ext uri="{9D8B030D-6E8A-4147-A177-3AD203B41FA5}">
                      <a16:colId xmlns:a16="http://schemas.microsoft.com/office/drawing/2014/main" val="20000"/>
                    </a:ext>
                  </a:extLst>
                </a:gridCol>
                <a:gridCol w="9622971">
                  <a:extLst>
                    <a:ext uri="{9D8B030D-6E8A-4147-A177-3AD203B41FA5}">
                      <a16:colId xmlns:a16="http://schemas.microsoft.com/office/drawing/2014/main" val="20001"/>
                    </a:ext>
                  </a:extLst>
                </a:gridCol>
              </a:tblGrid>
              <a:tr h="370840">
                <a:tc>
                  <a:txBody>
                    <a:bodyPr/>
                    <a:lstStyle/>
                    <a:p>
                      <a:pPr algn="ctr"/>
                      <a:r>
                        <a:rPr lang="en-US" dirty="0"/>
                        <a:t>Sub Sec</a:t>
                      </a:r>
                      <a:endParaRPr lang="en-IN" dirty="0"/>
                    </a:p>
                  </a:txBody>
                  <a:tcPr/>
                </a:tc>
                <a:tc>
                  <a:txBody>
                    <a:bodyPr/>
                    <a:lstStyle/>
                    <a:p>
                      <a:pPr algn="ctr"/>
                      <a:r>
                        <a:rPr lang="en-US" dirty="0"/>
                        <a:t>Disqualification</a:t>
                      </a:r>
                      <a:endParaRPr lang="en-IN" dirty="0"/>
                    </a:p>
                  </a:txBody>
                  <a:tcPr/>
                </a:tc>
                <a:extLst>
                  <a:ext uri="{0D108BD9-81ED-4DB2-BD59-A6C34878D82A}">
                    <a16:rowId xmlns:a16="http://schemas.microsoft.com/office/drawing/2014/main" val="10000"/>
                  </a:ext>
                </a:extLst>
              </a:tr>
              <a:tr h="370840">
                <a:tc>
                  <a:txBody>
                    <a:bodyPr/>
                    <a:lstStyle/>
                    <a:p>
                      <a:pPr algn="ctr"/>
                      <a:r>
                        <a:rPr lang="en-US" dirty="0"/>
                        <a:t>Sec 167</a:t>
                      </a:r>
                      <a:endParaRPr lang="en-IN" dirty="0"/>
                    </a:p>
                  </a:txBody>
                  <a:tcPr/>
                </a:tc>
                <a:tc>
                  <a:txBody>
                    <a:bodyPr/>
                    <a:lstStyle/>
                    <a:p>
                      <a:pPr algn="just"/>
                      <a:r>
                        <a:rPr lang="en-US" u="none" dirty="0"/>
                        <a:t>A director</a:t>
                      </a:r>
                      <a:r>
                        <a:rPr lang="en-US" u="none" baseline="0" dirty="0"/>
                        <a:t> vacates his office if:</a:t>
                      </a:r>
                      <a:endParaRPr lang="en-IN" u="none" dirty="0"/>
                    </a:p>
                  </a:txBody>
                  <a:tcPr/>
                </a:tc>
                <a:extLst>
                  <a:ext uri="{0D108BD9-81ED-4DB2-BD59-A6C34878D82A}">
                    <a16:rowId xmlns:a16="http://schemas.microsoft.com/office/drawing/2014/main" val="10001"/>
                  </a:ext>
                </a:extLst>
              </a:tr>
              <a:tr h="370840">
                <a:tc>
                  <a:txBody>
                    <a:bodyPr/>
                    <a:lstStyle/>
                    <a:p>
                      <a:pPr algn="ctr"/>
                      <a:r>
                        <a:rPr lang="en-US" dirty="0"/>
                        <a:t>1(f)</a:t>
                      </a:r>
                      <a:endParaRPr lang="en-IN" dirty="0"/>
                    </a:p>
                  </a:txBody>
                  <a:tcPr/>
                </a:tc>
                <a:tc>
                  <a:txBody>
                    <a:bodyPr/>
                    <a:lstStyle/>
                    <a:p>
                      <a:pPr algn="just"/>
                      <a:r>
                        <a:rPr lang="en-US" u="none" dirty="0"/>
                        <a:t>He is </a:t>
                      </a:r>
                      <a:r>
                        <a:rPr lang="en-US" u="none" dirty="0">
                          <a:solidFill>
                            <a:srgbClr val="FF0000"/>
                          </a:solidFill>
                        </a:rPr>
                        <a:t>convicted by a court of any offence</a:t>
                      </a:r>
                      <a:r>
                        <a:rPr lang="en-US" u="none" dirty="0"/>
                        <a:t>, whether involving </a:t>
                      </a:r>
                      <a:r>
                        <a:rPr lang="en-US" u="none" dirty="0">
                          <a:solidFill>
                            <a:srgbClr val="FF0000"/>
                          </a:solidFill>
                        </a:rPr>
                        <a:t>moral turpitude </a:t>
                      </a:r>
                      <a:r>
                        <a:rPr lang="en-US" u="none" dirty="0"/>
                        <a:t>or otherwise and sentenced in respect thereof to imprisonment for not less than six months.</a:t>
                      </a:r>
                    </a:p>
                    <a:p>
                      <a:pPr algn="just"/>
                      <a:r>
                        <a:rPr lang="en-US" u="none" baseline="0" dirty="0"/>
                        <a:t>Provided that the office shall not be vacated by the director in case of orders referred to in clauses (e ) and (f)-</a:t>
                      </a:r>
                    </a:p>
                    <a:p>
                      <a:pPr marL="400050" indent="-400050" algn="just">
                        <a:buAutoNum type="romanLcParenR"/>
                      </a:pPr>
                      <a:r>
                        <a:rPr lang="en-US" u="none" baseline="0" dirty="0"/>
                        <a:t>For thirty days from the date of conviction or order of disqualification</a:t>
                      </a:r>
                    </a:p>
                    <a:p>
                      <a:pPr marL="400050" indent="-400050" algn="just">
                        <a:buAutoNum type="romanLcParenR"/>
                      </a:pPr>
                      <a:r>
                        <a:rPr lang="en-US" u="none" baseline="0" dirty="0"/>
                        <a:t>Where an appeal or petition is preferred within thirty days as aforesaid against the conviction resulting in sentence or order, until expiry of seven days from the date on which such appeal or petition is disposed of;</a:t>
                      </a:r>
                    </a:p>
                    <a:p>
                      <a:pPr marL="400050" indent="-400050" algn="just">
                        <a:buAutoNum type="romanLcParenR"/>
                      </a:pPr>
                      <a:r>
                        <a:rPr lang="en-US" u="none" baseline="0" dirty="0"/>
                        <a:t>Where any further appeal or petition is preferred against order or sentence within seven days, until such further appeal of petition is disposed of.</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61139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a:p>
            <a:r>
              <a:rPr lang="en-US" sz="2400" b="1" dirty="0"/>
              <a:t>(section 167 of companies act, 2013)</a:t>
            </a:r>
            <a:endParaRPr lang="en-IN" sz="2400" b="1" dirty="0"/>
          </a:p>
        </p:txBody>
      </p:sp>
      <p:sp>
        <p:nvSpPr>
          <p:cNvPr id="2" name="Rectangle 1"/>
          <p:cNvSpPr/>
          <p:nvPr/>
        </p:nvSpPr>
        <p:spPr>
          <a:xfrm>
            <a:off x="684210" y="1392769"/>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Disqualifications during the period of Directorship</a:t>
            </a:r>
          </a:p>
        </p:txBody>
      </p:sp>
      <p:graphicFrame>
        <p:nvGraphicFramePr>
          <p:cNvPr id="4" name="Table 3"/>
          <p:cNvGraphicFramePr>
            <a:graphicFrameLocks noGrp="1"/>
          </p:cNvGraphicFramePr>
          <p:nvPr>
            <p:extLst>
              <p:ext uri="{D42A27DB-BD31-4B8C-83A1-F6EECF244321}">
                <p14:modId xmlns:p14="http://schemas.microsoft.com/office/powerpoint/2010/main" val="48086222"/>
              </p:ext>
            </p:extLst>
          </p:nvPr>
        </p:nvGraphicFramePr>
        <p:xfrm>
          <a:off x="769257" y="1960637"/>
          <a:ext cx="10682514" cy="2026920"/>
        </p:xfrm>
        <a:graphic>
          <a:graphicData uri="http://schemas.openxmlformats.org/drawingml/2006/table">
            <a:tbl>
              <a:tblPr firstRow="1" bandRow="1">
                <a:tableStyleId>{5C22544A-7EE6-4342-B048-85BDC9FD1C3A}</a:tableStyleId>
              </a:tblPr>
              <a:tblGrid>
                <a:gridCol w="1059543">
                  <a:extLst>
                    <a:ext uri="{9D8B030D-6E8A-4147-A177-3AD203B41FA5}">
                      <a16:colId xmlns:a16="http://schemas.microsoft.com/office/drawing/2014/main" val="20000"/>
                    </a:ext>
                  </a:extLst>
                </a:gridCol>
                <a:gridCol w="9622971">
                  <a:extLst>
                    <a:ext uri="{9D8B030D-6E8A-4147-A177-3AD203B41FA5}">
                      <a16:colId xmlns:a16="http://schemas.microsoft.com/office/drawing/2014/main" val="20001"/>
                    </a:ext>
                  </a:extLst>
                </a:gridCol>
              </a:tblGrid>
              <a:tr h="370840">
                <a:tc>
                  <a:txBody>
                    <a:bodyPr/>
                    <a:lstStyle/>
                    <a:p>
                      <a:pPr algn="ctr"/>
                      <a:r>
                        <a:rPr lang="en-US" dirty="0"/>
                        <a:t>Sub Sec</a:t>
                      </a:r>
                      <a:endParaRPr lang="en-IN" dirty="0"/>
                    </a:p>
                  </a:txBody>
                  <a:tcPr/>
                </a:tc>
                <a:tc>
                  <a:txBody>
                    <a:bodyPr/>
                    <a:lstStyle/>
                    <a:p>
                      <a:pPr algn="ctr"/>
                      <a:r>
                        <a:rPr lang="en-US" dirty="0"/>
                        <a:t>Disqualification</a:t>
                      </a:r>
                      <a:endParaRPr lang="en-IN" dirty="0"/>
                    </a:p>
                  </a:txBody>
                  <a:tcPr/>
                </a:tc>
                <a:extLst>
                  <a:ext uri="{0D108BD9-81ED-4DB2-BD59-A6C34878D82A}">
                    <a16:rowId xmlns:a16="http://schemas.microsoft.com/office/drawing/2014/main" val="10000"/>
                  </a:ext>
                </a:extLst>
              </a:tr>
              <a:tr h="370840">
                <a:tc>
                  <a:txBody>
                    <a:bodyPr/>
                    <a:lstStyle/>
                    <a:p>
                      <a:pPr algn="ctr"/>
                      <a:r>
                        <a:rPr lang="en-US" dirty="0"/>
                        <a:t>Sec 167</a:t>
                      </a:r>
                      <a:endParaRPr lang="en-IN" dirty="0"/>
                    </a:p>
                  </a:txBody>
                  <a:tcPr/>
                </a:tc>
                <a:tc>
                  <a:txBody>
                    <a:bodyPr/>
                    <a:lstStyle/>
                    <a:p>
                      <a:pPr algn="just"/>
                      <a:r>
                        <a:rPr lang="en-US" u="none" dirty="0"/>
                        <a:t>A director</a:t>
                      </a:r>
                      <a:r>
                        <a:rPr lang="en-US" u="none" baseline="0" dirty="0"/>
                        <a:t> vacates his office if:</a:t>
                      </a:r>
                      <a:endParaRPr lang="en-IN" u="none" dirty="0"/>
                    </a:p>
                  </a:txBody>
                  <a:tcPr/>
                </a:tc>
                <a:extLst>
                  <a:ext uri="{0D108BD9-81ED-4DB2-BD59-A6C34878D82A}">
                    <a16:rowId xmlns:a16="http://schemas.microsoft.com/office/drawing/2014/main" val="10001"/>
                  </a:ext>
                </a:extLst>
              </a:tr>
              <a:tr h="370840">
                <a:tc>
                  <a:txBody>
                    <a:bodyPr/>
                    <a:lstStyle/>
                    <a:p>
                      <a:pPr algn="ctr"/>
                      <a:r>
                        <a:rPr lang="en-US" dirty="0"/>
                        <a:t>1(g)</a:t>
                      </a:r>
                      <a:endParaRPr lang="en-IN" dirty="0"/>
                    </a:p>
                  </a:txBody>
                  <a:tcPr/>
                </a:tc>
                <a:tc>
                  <a:txBody>
                    <a:bodyPr/>
                    <a:lstStyle/>
                    <a:p>
                      <a:pPr algn="just"/>
                      <a:r>
                        <a:rPr lang="en-US" u="none" baseline="0" dirty="0"/>
                        <a:t>He is </a:t>
                      </a:r>
                      <a:r>
                        <a:rPr lang="en-US" u="none" baseline="0" dirty="0">
                          <a:solidFill>
                            <a:srgbClr val="FF0000"/>
                          </a:solidFill>
                        </a:rPr>
                        <a:t>removed</a:t>
                      </a:r>
                      <a:r>
                        <a:rPr lang="en-US" u="none" baseline="0" dirty="0"/>
                        <a:t> in pursuance of the provisions of this Act</a:t>
                      </a:r>
                    </a:p>
                  </a:txBody>
                  <a:tcPr/>
                </a:tc>
                <a:extLst>
                  <a:ext uri="{0D108BD9-81ED-4DB2-BD59-A6C34878D82A}">
                    <a16:rowId xmlns:a16="http://schemas.microsoft.com/office/drawing/2014/main" val="10002"/>
                  </a:ext>
                </a:extLst>
              </a:tr>
              <a:tr h="370840">
                <a:tc>
                  <a:txBody>
                    <a:bodyPr/>
                    <a:lstStyle/>
                    <a:p>
                      <a:pPr algn="ctr"/>
                      <a:r>
                        <a:rPr lang="en-US" dirty="0"/>
                        <a:t>1(h)</a:t>
                      </a:r>
                      <a:endParaRPr lang="en-IN" dirty="0"/>
                    </a:p>
                  </a:txBody>
                  <a:tcPr/>
                </a:tc>
                <a:tc>
                  <a:txBody>
                    <a:bodyPr/>
                    <a:lstStyle/>
                    <a:p>
                      <a:pPr algn="just"/>
                      <a:r>
                        <a:rPr lang="en-US" u="none" baseline="0" dirty="0"/>
                        <a:t>He, having been appointed a director by virtue of his holding any office or other employment in the holding, subsidiary or associate company, ceases to hold such office or other employment in that Company.</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61098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p:txBody>
      </p:sp>
      <p:sp>
        <p:nvSpPr>
          <p:cNvPr id="2" name="Rectangle 1"/>
          <p:cNvSpPr/>
          <p:nvPr/>
        </p:nvSpPr>
        <p:spPr>
          <a:xfrm>
            <a:off x="684210" y="1012372"/>
            <a:ext cx="10879603" cy="400110"/>
          </a:xfrm>
          <a:prstGeom prst="rect">
            <a:avLst/>
          </a:prstGeom>
        </p:spPr>
        <p:txBody>
          <a:bodyPr wrap="square">
            <a:spAutoFit/>
          </a:bodyPr>
          <a:lstStyle/>
          <a:p>
            <a:r>
              <a:rPr lang="en-US" sz="2000" b="1" u="sng" dirty="0">
                <a:latin typeface="Calibri" panose="020F0502020204030204" pitchFamily="34" charset="0"/>
                <a:cs typeface="Calibri" panose="020F0502020204030204" pitchFamily="34" charset="0"/>
              </a:rPr>
              <a:t>Relevant Judgments relating to Disqualification of Directors</a:t>
            </a:r>
          </a:p>
        </p:txBody>
      </p:sp>
      <p:sp>
        <p:nvSpPr>
          <p:cNvPr id="6" name="Rectangle 5"/>
          <p:cNvSpPr/>
          <p:nvPr/>
        </p:nvSpPr>
        <p:spPr>
          <a:xfrm>
            <a:off x="684210" y="1695511"/>
            <a:ext cx="10428514" cy="4524315"/>
          </a:xfrm>
          <a:prstGeom prst="rect">
            <a:avLst/>
          </a:prstGeom>
        </p:spPr>
        <p:txBody>
          <a:bodyPr wrap="square">
            <a:spAutoFit/>
          </a:bodyPr>
          <a:lstStyle/>
          <a:p>
            <a:pPr algn="just"/>
            <a:r>
              <a:rPr lang="en-IN" dirty="0"/>
              <a:t>Section 164(2)(a) posed a difficulty across high court and supreme court judgements.</a:t>
            </a:r>
          </a:p>
          <a:p>
            <a:pPr algn="just"/>
            <a:r>
              <a:rPr lang="en-IN" dirty="0"/>
              <a:t>It states that when a company fails to file financial statements or Annual Return for 3 consecutive years, then the directors of such company would be disqualified and cannot be reappointed in the same company or appointed in another company for at least five years.</a:t>
            </a:r>
          </a:p>
          <a:p>
            <a:pPr algn="just"/>
            <a:endParaRPr lang="en-IN" dirty="0"/>
          </a:p>
          <a:p>
            <a:pPr marL="285750" indent="-285750" algn="just">
              <a:buFont typeface="Wingdings" panose="05000000000000000000" pitchFamily="2" charset="2"/>
              <a:buChar char="v"/>
            </a:pPr>
            <a:r>
              <a:rPr lang="en-IN" dirty="0"/>
              <a:t>Hyderabad High Court order to restore DIN of directors so that they can file their pending annual return</a:t>
            </a:r>
          </a:p>
          <a:p>
            <a:pPr marL="285750" indent="-285750" algn="just">
              <a:buFont typeface="Wingdings" panose="05000000000000000000" pitchFamily="2" charset="2"/>
              <a:buChar char="v"/>
            </a:pPr>
            <a:r>
              <a:rPr lang="en-IN" dirty="0"/>
              <a:t>Bombay high court passed an interim order under which directors were no longer disqualified</a:t>
            </a:r>
          </a:p>
          <a:p>
            <a:pPr marL="285750" indent="-285750" algn="just">
              <a:buFont typeface="Wingdings" panose="05000000000000000000" pitchFamily="2" charset="2"/>
              <a:buChar char="v"/>
            </a:pPr>
            <a:r>
              <a:rPr lang="en-IN" dirty="0"/>
              <a:t>Bombay high court directed the ROC to accept physical documents by struck off companies to treat such application as voluntary striking off.</a:t>
            </a:r>
          </a:p>
          <a:p>
            <a:pPr algn="just"/>
            <a:endParaRPr lang="en-IN" dirty="0"/>
          </a:p>
          <a:p>
            <a:pPr algn="just"/>
            <a:r>
              <a:rPr lang="en-IN" dirty="0"/>
              <a:t>Similar such judgments were passed by the Delhi high court and Rajasthan high court as well.</a:t>
            </a:r>
          </a:p>
          <a:p>
            <a:pPr algn="just"/>
            <a:endParaRPr lang="en-IN" dirty="0"/>
          </a:p>
          <a:p>
            <a:pPr algn="just"/>
            <a:r>
              <a:rPr lang="en-IN" dirty="0"/>
              <a:t>Supreme Court has stayed the judgment of Bombay High Court reliving the disqualified directors. Along with this, it has also stayed other orders passed by various high courts in around 2000 cases related to the disqualification of directors. </a:t>
            </a:r>
          </a:p>
        </p:txBody>
      </p:sp>
    </p:spTree>
    <p:extLst>
      <p:ext uri="{BB962C8B-B14F-4D97-AF65-F5344CB8AC3E}">
        <p14:creationId xmlns:p14="http://schemas.microsoft.com/office/powerpoint/2010/main" val="3281861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t>Disqualification for appointment of directors </a:t>
            </a:r>
          </a:p>
        </p:txBody>
      </p:sp>
      <p:sp>
        <p:nvSpPr>
          <p:cNvPr id="2" name="Rectangle 1"/>
          <p:cNvSpPr/>
          <p:nvPr/>
        </p:nvSpPr>
        <p:spPr>
          <a:xfrm>
            <a:off x="684211" y="913798"/>
            <a:ext cx="10879603" cy="769441"/>
          </a:xfrm>
          <a:prstGeom prst="rect">
            <a:avLst/>
          </a:prstGeom>
        </p:spPr>
        <p:txBody>
          <a:bodyPr wrap="square">
            <a:spAutoFit/>
          </a:bodyPr>
          <a:lstStyle/>
          <a:p>
            <a:endParaRPr lang="en-US" sz="2000" b="1" u="sng" dirty="0">
              <a:latin typeface="Calibri" panose="020F0502020204030204" pitchFamily="34" charset="0"/>
              <a:cs typeface="Calibri" panose="020F0502020204030204" pitchFamily="34" charset="0"/>
            </a:endParaRPr>
          </a:p>
          <a:p>
            <a:r>
              <a:rPr lang="en-US" sz="2400" b="1" u="sng" dirty="0">
                <a:latin typeface="Calibri" panose="020F0502020204030204" pitchFamily="34" charset="0"/>
                <a:cs typeface="Calibri" panose="020F0502020204030204" pitchFamily="34" charset="0"/>
              </a:rPr>
              <a:t>Food for thought</a:t>
            </a:r>
          </a:p>
        </p:txBody>
      </p:sp>
      <p:graphicFrame>
        <p:nvGraphicFramePr>
          <p:cNvPr id="4" name="Table 3"/>
          <p:cNvGraphicFramePr>
            <a:graphicFrameLocks noGrp="1"/>
          </p:cNvGraphicFramePr>
          <p:nvPr>
            <p:extLst>
              <p:ext uri="{D42A27DB-BD31-4B8C-83A1-F6EECF244321}">
                <p14:modId xmlns:p14="http://schemas.microsoft.com/office/powerpoint/2010/main" val="2990850852"/>
              </p:ext>
            </p:extLst>
          </p:nvPr>
        </p:nvGraphicFramePr>
        <p:xfrm>
          <a:off x="769257" y="1960637"/>
          <a:ext cx="10682513" cy="3571240"/>
        </p:xfrm>
        <a:graphic>
          <a:graphicData uri="http://schemas.openxmlformats.org/drawingml/2006/table">
            <a:tbl>
              <a:tblPr firstRow="1" bandRow="1">
                <a:tableStyleId>{5C22544A-7EE6-4342-B048-85BDC9FD1C3A}</a:tableStyleId>
              </a:tblPr>
              <a:tblGrid>
                <a:gridCol w="504372">
                  <a:extLst>
                    <a:ext uri="{9D8B030D-6E8A-4147-A177-3AD203B41FA5}">
                      <a16:colId xmlns:a16="http://schemas.microsoft.com/office/drawing/2014/main" val="20000"/>
                    </a:ext>
                  </a:extLst>
                </a:gridCol>
                <a:gridCol w="4060371">
                  <a:extLst>
                    <a:ext uri="{9D8B030D-6E8A-4147-A177-3AD203B41FA5}">
                      <a16:colId xmlns:a16="http://schemas.microsoft.com/office/drawing/2014/main" val="20001"/>
                    </a:ext>
                  </a:extLst>
                </a:gridCol>
                <a:gridCol w="6117770">
                  <a:extLst>
                    <a:ext uri="{9D8B030D-6E8A-4147-A177-3AD203B41FA5}">
                      <a16:colId xmlns:a16="http://schemas.microsoft.com/office/drawing/2014/main" val="20002"/>
                    </a:ext>
                  </a:extLst>
                </a:gridCol>
              </a:tblGrid>
              <a:tr h="370840">
                <a:tc>
                  <a:txBody>
                    <a:bodyPr/>
                    <a:lstStyle/>
                    <a:p>
                      <a:pPr algn="ctr"/>
                      <a:r>
                        <a:rPr lang="en-US" dirty="0"/>
                        <a:t>SI</a:t>
                      </a:r>
                      <a:endParaRPr lang="en-IN" dirty="0"/>
                    </a:p>
                  </a:txBody>
                  <a:tcPr/>
                </a:tc>
                <a:tc>
                  <a:txBody>
                    <a:bodyPr/>
                    <a:lstStyle/>
                    <a:p>
                      <a:pPr algn="ctr"/>
                      <a:r>
                        <a:rPr lang="en-US" dirty="0"/>
                        <a:t>Question</a:t>
                      </a:r>
                      <a:endParaRPr lang="en-IN" dirty="0"/>
                    </a:p>
                  </a:txBody>
                  <a:tcPr/>
                </a:tc>
                <a:tc>
                  <a:txBody>
                    <a:bodyPr/>
                    <a:lstStyle/>
                    <a:p>
                      <a:pPr algn="ctr"/>
                      <a:r>
                        <a:rPr lang="en-US" dirty="0"/>
                        <a:t>Remarks</a:t>
                      </a:r>
                      <a:endParaRPr lang="en-IN" dirty="0"/>
                    </a:p>
                  </a:txBody>
                  <a:tcPr/>
                </a:tc>
                <a:extLst>
                  <a:ext uri="{0D108BD9-81ED-4DB2-BD59-A6C34878D82A}">
                    <a16:rowId xmlns:a16="http://schemas.microsoft.com/office/drawing/2014/main" val="10000"/>
                  </a:ext>
                </a:extLst>
              </a:tr>
              <a:tr h="370840">
                <a:tc>
                  <a:txBody>
                    <a:bodyPr/>
                    <a:lstStyle/>
                    <a:p>
                      <a:pPr algn="ctr"/>
                      <a:r>
                        <a:rPr lang="en-US" dirty="0"/>
                        <a:t>1.</a:t>
                      </a:r>
                      <a:endParaRPr lang="en-IN" dirty="0"/>
                    </a:p>
                  </a:txBody>
                  <a:tcPr/>
                </a:tc>
                <a:tc>
                  <a:txBody>
                    <a:bodyPr/>
                    <a:lstStyle/>
                    <a:p>
                      <a:pPr algn="just"/>
                      <a:r>
                        <a:rPr lang="en-US" dirty="0"/>
                        <a:t>If any director suffers from any Disqualification/</a:t>
                      </a:r>
                      <a:r>
                        <a:rPr lang="en-US" baseline="0" dirty="0"/>
                        <a:t> grounds for vacation of office as per sec 164 (2), whether the same shall be reported by him and/ or by the Company, to MCA?</a:t>
                      </a:r>
                      <a:endParaRPr lang="en-IN" dirty="0"/>
                    </a:p>
                  </a:txBody>
                  <a:tcPr/>
                </a:tc>
                <a:tc>
                  <a:txBody>
                    <a:bodyPr/>
                    <a:lstStyle/>
                    <a:p>
                      <a:pPr algn="just"/>
                      <a:r>
                        <a:rPr lang="en-US" u="none" dirty="0"/>
                        <a:t>Any director</a:t>
                      </a:r>
                      <a:r>
                        <a:rPr lang="en-US" u="none" baseline="0" dirty="0"/>
                        <a:t> will have to inform about his disqualification to the company as per sec 164(2) in Form DIR-8 at the time of appointment/ re-appointment.</a:t>
                      </a:r>
                    </a:p>
                    <a:p>
                      <a:pPr algn="just"/>
                      <a:endParaRPr lang="en-US" u="none" baseline="0" dirty="0"/>
                    </a:p>
                    <a:p>
                      <a:pPr algn="just"/>
                      <a:r>
                        <a:rPr lang="en-US" u="none" baseline="0" dirty="0"/>
                        <a:t>The Company will be required to file such communication with the MCA immediately on receipt of DIR-8 in Form DIR-9</a:t>
                      </a:r>
                      <a:endParaRPr lang="en-IN" u="none" dirty="0"/>
                    </a:p>
                  </a:txBody>
                  <a:tcPr/>
                </a:tc>
                <a:extLst>
                  <a:ext uri="{0D108BD9-81ED-4DB2-BD59-A6C34878D82A}">
                    <a16:rowId xmlns:a16="http://schemas.microsoft.com/office/drawing/2014/main" val="10001"/>
                  </a:ext>
                </a:extLst>
              </a:tr>
              <a:tr h="370840">
                <a:tc>
                  <a:txBody>
                    <a:bodyPr/>
                    <a:lstStyle/>
                    <a:p>
                      <a:pPr algn="ctr"/>
                      <a:r>
                        <a:rPr lang="en-US" dirty="0"/>
                        <a:t>2.</a:t>
                      </a:r>
                      <a:endParaRPr lang="en-IN" dirty="0"/>
                    </a:p>
                  </a:txBody>
                  <a:tcPr/>
                </a:tc>
                <a:tc>
                  <a:txBody>
                    <a:bodyPr/>
                    <a:lstStyle/>
                    <a:p>
                      <a:pPr algn="just"/>
                      <a:r>
                        <a:rPr lang="en-US" dirty="0"/>
                        <a:t>Whether an application for the removal of the disqualification</a:t>
                      </a:r>
                      <a:r>
                        <a:rPr lang="en-US" baseline="0" dirty="0"/>
                        <a:t> cab be filed with MCA after the expiry of 5 years</a:t>
                      </a:r>
                      <a:endParaRPr lang="en-IN" dirty="0"/>
                    </a:p>
                  </a:txBody>
                  <a:tcPr/>
                </a:tc>
                <a:tc>
                  <a:txBody>
                    <a:bodyPr/>
                    <a:lstStyle/>
                    <a:p>
                      <a:pPr algn="just"/>
                      <a:r>
                        <a:rPr lang="en-US" u="none" baseline="0" dirty="0"/>
                        <a:t>After the expiry of 5 years the director will be required to file Form DIR-10 for removal of disqualification.</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11138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10968812" cy="2782229"/>
          </a:xfrm>
        </p:spPr>
        <p:txBody>
          <a:bodyPr>
            <a:normAutofit/>
          </a:bodyPr>
          <a:lstStyle/>
          <a:p>
            <a:r>
              <a:rPr lang="en-US" dirty="0">
                <a:solidFill>
                  <a:schemeClr val="tx1">
                    <a:lumMod val="95000"/>
                  </a:schemeClr>
                </a:solidFill>
                <a:latin typeface="Algerian" pitchFamily="82" charset="0"/>
              </a:rPr>
              <a:t>Companies (auditor’s report) order, 2020</a:t>
            </a:r>
            <a:endParaRPr lang="en-IN" dirty="0"/>
          </a:p>
        </p:txBody>
      </p:sp>
    </p:spTree>
    <p:extLst>
      <p:ext uri="{BB962C8B-B14F-4D97-AF65-F5344CB8AC3E}">
        <p14:creationId xmlns:p14="http://schemas.microsoft.com/office/powerpoint/2010/main" val="1246170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136291"/>
            <a:ext cx="6753652" cy="5632311"/>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Introduction:</a:t>
            </a:r>
          </a:p>
          <a:p>
            <a:pPr algn="just"/>
            <a:r>
              <a:rPr lang="en-US" sz="2000" dirty="0">
                <a:latin typeface="Calibri" panose="020F0502020204030204" pitchFamily="34" charset="0"/>
                <a:cs typeface="Calibri" panose="020F0502020204030204" pitchFamily="34" charset="0"/>
              </a:rPr>
              <a:t>The Central Government has notified Companies (Auditor’s Report) Order, 2020 (CARO 2020) on </a:t>
            </a:r>
            <a:r>
              <a:rPr lang="en-US" sz="2000" b="1" dirty="0">
                <a:latin typeface="Calibri" panose="020F0502020204030204" pitchFamily="34" charset="0"/>
                <a:cs typeface="Calibri" panose="020F0502020204030204" pitchFamily="34" charset="0"/>
              </a:rPr>
              <a:t>25 February 2020 </a:t>
            </a:r>
            <a:r>
              <a:rPr lang="en-US" sz="2000" dirty="0">
                <a:latin typeface="Calibri" panose="020F0502020204030204" pitchFamily="34" charset="0"/>
                <a:cs typeface="Calibri" panose="020F0502020204030204" pitchFamily="34" charset="0"/>
              </a:rPr>
              <a:t>as per the powers exercised onto it by </a:t>
            </a:r>
            <a:r>
              <a:rPr lang="en-US" sz="2000" b="1" dirty="0">
                <a:latin typeface="Calibri" panose="020F0502020204030204" pitchFamily="34" charset="0"/>
                <a:cs typeface="Calibri" panose="020F0502020204030204" pitchFamily="34" charset="0"/>
              </a:rPr>
              <a:t>section 143 (11) of Companies Act, 2013</a:t>
            </a:r>
            <a:r>
              <a:rPr lang="en-US" sz="2000" dirty="0">
                <a:latin typeface="Calibri" panose="020F0502020204030204" pitchFamily="34" charset="0"/>
                <a:cs typeface="Calibri" panose="020F0502020204030204" pitchFamily="34" charset="0"/>
              </a:rPr>
              <a:t> and after consultation with National Financial Reporting Authority (NFRA) constituted under section 132 of the Companies Act, 2013. </a:t>
            </a:r>
          </a:p>
          <a:p>
            <a:pPr algn="just"/>
            <a:r>
              <a:rPr lang="en-US" sz="2000" dirty="0">
                <a:latin typeface="Calibri" panose="020F0502020204030204" pitchFamily="34" charset="0"/>
                <a:cs typeface="Calibri" panose="020F0502020204030204" pitchFamily="34" charset="0"/>
              </a:rPr>
              <a:t>NFRA is an independent regulatory body for regulating the audit and accounting profession in India. The aim of CARO 2020 is to enhance the overall quality of reporting by the company auditors.</a:t>
            </a:r>
          </a:p>
          <a:p>
            <a:pPr algn="just"/>
            <a:r>
              <a:rPr lang="en-US" sz="2000" dirty="0">
                <a:latin typeface="Calibri" panose="020F0502020204030204" pitchFamily="34" charset="0"/>
                <a:cs typeface="Calibri" panose="020F0502020204030204" pitchFamily="34" charset="0"/>
              </a:rPr>
              <a:t>The CARO 2020 replaces the earlier order, i.e. Companies (Auditor’s Report) Order, 2016. CARO 2020 has included additional reporting requirements for the Companies.</a:t>
            </a:r>
          </a:p>
          <a:p>
            <a:pPr algn="just"/>
            <a:r>
              <a:rPr lang="en-US" sz="2000" dirty="0">
                <a:latin typeface="Calibri" panose="020F0502020204030204" pitchFamily="34" charset="0"/>
                <a:cs typeface="Calibri" panose="020F0502020204030204" pitchFamily="34" charset="0"/>
              </a:rPr>
              <a:t>The format of Companies (Auditor’s Report), 2020 is applicable for Financial Statements made from 01st of April, 2021 vide extension order passed by MCA dated </a:t>
            </a:r>
            <a:r>
              <a:rPr lang="en-US" sz="2000" b="1" dirty="0">
                <a:latin typeface="Calibri" panose="020F0502020204030204" pitchFamily="34" charset="0"/>
                <a:cs typeface="Calibri" panose="020F0502020204030204" pitchFamily="34" charset="0"/>
              </a:rPr>
              <a:t>17 December, 2020</a:t>
            </a:r>
            <a:r>
              <a:rPr lang="en-US" sz="2000" dirty="0">
                <a:latin typeface="Calibri" panose="020F0502020204030204" pitchFamily="34" charset="0"/>
                <a:cs typeface="Calibri" panose="020F0502020204030204" pitchFamily="34" charset="0"/>
              </a:rPr>
              <a:t>.</a:t>
            </a:r>
          </a:p>
          <a:p>
            <a:pPr algn="just"/>
            <a:endParaRPr lang="en-US" sz="2000" dirty="0">
              <a:latin typeface="Calibri" panose="020F0502020204030204" pitchFamily="34" charset="0"/>
              <a:cs typeface="Calibri" panose="020F0502020204030204" pitchFamily="34" charset="0"/>
            </a:endParaRPr>
          </a:p>
        </p:txBody>
      </p:sp>
      <p:pic>
        <p:nvPicPr>
          <p:cNvPr id="2050" name="Picture 2" descr="CARO- 2020 is applicable for the financial year 2021-22 onwards"/>
          <p:cNvPicPr>
            <a:picLocks noChangeAspect="1" noChangeArrowheads="1"/>
          </p:cNvPicPr>
          <p:nvPr/>
        </p:nvPicPr>
        <p:blipFill rotWithShape="1">
          <a:blip r:embed="rId2">
            <a:extLst>
              <a:ext uri="{28A0092B-C50C-407E-A947-70E740481C1C}">
                <a14:useLocalDpi xmlns:a14="http://schemas.microsoft.com/office/drawing/2010/main" val="0"/>
              </a:ext>
            </a:extLst>
          </a:blip>
          <a:srcRect r="819" b="9381"/>
          <a:stretch/>
        </p:blipFill>
        <p:spPr bwMode="auto">
          <a:xfrm>
            <a:off x="7805854" y="1370467"/>
            <a:ext cx="4047892" cy="4093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223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169744"/>
            <a:ext cx="10879603" cy="1323439"/>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Applicability:</a:t>
            </a:r>
          </a:p>
          <a:p>
            <a:pPr algn="just"/>
            <a:r>
              <a:rPr lang="en-US" sz="2000" dirty="0">
                <a:latin typeface="Calibri" panose="020F0502020204030204" pitchFamily="34" charset="0"/>
                <a:cs typeface="Calibri" panose="020F0502020204030204" pitchFamily="34" charset="0"/>
              </a:rPr>
              <a:t>It shall apply to every company including a foreign company as defined in clause (42) of section 2 of the Companies Act, 2013 (18 of 2013) [hereinafter referred to as the Companies Act], </a:t>
            </a:r>
          </a:p>
          <a:p>
            <a:pPr algn="just"/>
            <a:r>
              <a:rPr lang="en-US" sz="2000" dirty="0">
                <a:solidFill>
                  <a:srgbClr val="FF0000"/>
                </a:solidFill>
                <a:latin typeface="Calibri" panose="020F0502020204030204" pitchFamily="34" charset="0"/>
                <a:cs typeface="Calibri" panose="020F0502020204030204" pitchFamily="34" charset="0"/>
              </a:rPr>
              <a:t>Except following Companies–</a:t>
            </a:r>
          </a:p>
        </p:txBody>
      </p:sp>
      <p:graphicFrame>
        <p:nvGraphicFramePr>
          <p:cNvPr id="4" name="Table 3"/>
          <p:cNvGraphicFramePr>
            <a:graphicFrameLocks noGrp="1"/>
          </p:cNvGraphicFramePr>
          <p:nvPr>
            <p:extLst>
              <p:ext uri="{D42A27DB-BD31-4B8C-83A1-F6EECF244321}">
                <p14:modId xmlns:p14="http://schemas.microsoft.com/office/powerpoint/2010/main" val="408157168"/>
              </p:ext>
            </p:extLst>
          </p:nvPr>
        </p:nvGraphicFramePr>
        <p:xfrm>
          <a:off x="684211" y="2473262"/>
          <a:ext cx="10321246" cy="3835899"/>
        </p:xfrm>
        <a:graphic>
          <a:graphicData uri="http://schemas.openxmlformats.org/drawingml/2006/table">
            <a:tbl>
              <a:tblPr firstRow="1" bandRow="1">
                <a:tableStyleId>{5C22544A-7EE6-4342-B048-85BDC9FD1C3A}</a:tableStyleId>
              </a:tblPr>
              <a:tblGrid>
                <a:gridCol w="1042796">
                  <a:extLst>
                    <a:ext uri="{9D8B030D-6E8A-4147-A177-3AD203B41FA5}">
                      <a16:colId xmlns:a16="http://schemas.microsoft.com/office/drawing/2014/main" val="20000"/>
                    </a:ext>
                  </a:extLst>
                </a:gridCol>
                <a:gridCol w="6894479">
                  <a:extLst>
                    <a:ext uri="{9D8B030D-6E8A-4147-A177-3AD203B41FA5}">
                      <a16:colId xmlns:a16="http://schemas.microsoft.com/office/drawing/2014/main" val="20001"/>
                    </a:ext>
                  </a:extLst>
                </a:gridCol>
                <a:gridCol w="2383971">
                  <a:extLst>
                    <a:ext uri="{9D8B030D-6E8A-4147-A177-3AD203B41FA5}">
                      <a16:colId xmlns:a16="http://schemas.microsoft.com/office/drawing/2014/main" val="20002"/>
                    </a:ext>
                  </a:extLst>
                </a:gridCol>
              </a:tblGrid>
              <a:tr h="670361">
                <a:tc>
                  <a:txBody>
                    <a:bodyPr/>
                    <a:lstStyle/>
                    <a:p>
                      <a:pPr algn="ctr"/>
                      <a:r>
                        <a:rPr lang="en-US" dirty="0"/>
                        <a:t>Sr. No.</a:t>
                      </a:r>
                      <a:endParaRPr lang="en-IN" dirty="0"/>
                    </a:p>
                  </a:txBody>
                  <a:tcPr/>
                </a:tc>
                <a:tc>
                  <a:txBody>
                    <a:bodyPr/>
                    <a:lstStyle/>
                    <a:p>
                      <a:pPr algn="ctr"/>
                      <a:r>
                        <a:rPr lang="en-US" dirty="0"/>
                        <a:t>Type of Company</a:t>
                      </a:r>
                      <a:endParaRPr lang="en-IN" dirty="0"/>
                    </a:p>
                  </a:txBody>
                  <a:tcPr/>
                </a:tc>
                <a:tc>
                  <a:txBody>
                    <a:bodyPr/>
                    <a:lstStyle/>
                    <a:p>
                      <a:pPr algn="ctr"/>
                      <a:r>
                        <a:rPr lang="en-US" dirty="0"/>
                        <a:t>Applicability of CARO 2020</a:t>
                      </a:r>
                      <a:endParaRPr lang="en-IN" dirty="0"/>
                    </a:p>
                  </a:txBody>
                  <a:tcPr/>
                </a:tc>
                <a:extLst>
                  <a:ext uri="{0D108BD9-81ED-4DB2-BD59-A6C34878D82A}">
                    <a16:rowId xmlns:a16="http://schemas.microsoft.com/office/drawing/2014/main" val="10000"/>
                  </a:ext>
                </a:extLst>
              </a:tr>
              <a:tr h="666377">
                <a:tc>
                  <a:txBody>
                    <a:bodyPr/>
                    <a:lstStyle/>
                    <a:p>
                      <a:pPr algn="ctr"/>
                      <a:r>
                        <a:rPr lang="en-US" dirty="0"/>
                        <a:t>1.</a:t>
                      </a:r>
                      <a:endParaRPr lang="en-IN" dirty="0"/>
                    </a:p>
                  </a:txBody>
                  <a:tcPr/>
                </a:tc>
                <a:tc>
                  <a:txBody>
                    <a:bodyPr/>
                    <a:lstStyle/>
                    <a:p>
                      <a:r>
                        <a:rPr lang="en-US" dirty="0">
                          <a:solidFill>
                            <a:srgbClr val="FF0000"/>
                          </a:solidFill>
                        </a:rPr>
                        <a:t>Banking Company </a:t>
                      </a:r>
                      <a:r>
                        <a:rPr lang="en-US" dirty="0"/>
                        <a:t>as defined in clause (c) of section 5 of the Banking Regulation Act, 1949 (10 of 1949);</a:t>
                      </a:r>
                    </a:p>
                  </a:txBody>
                  <a:tcPr/>
                </a:tc>
                <a:tc>
                  <a:txBody>
                    <a:bodyPr/>
                    <a:lstStyle/>
                    <a:p>
                      <a:r>
                        <a:rPr lang="en-US" dirty="0"/>
                        <a:t>Not Applicable</a:t>
                      </a:r>
                      <a:endParaRPr lang="en-IN" dirty="0"/>
                    </a:p>
                  </a:txBody>
                  <a:tcPr/>
                </a:tc>
                <a:extLst>
                  <a:ext uri="{0D108BD9-81ED-4DB2-BD59-A6C34878D82A}">
                    <a16:rowId xmlns:a16="http://schemas.microsoft.com/office/drawing/2014/main" val="10001"/>
                  </a:ext>
                </a:extLst>
              </a:tr>
              <a:tr h="670361">
                <a:tc>
                  <a:txBody>
                    <a:bodyPr/>
                    <a:lstStyle/>
                    <a:p>
                      <a:pPr algn="ctr"/>
                      <a:r>
                        <a:rPr lang="en-US" dirty="0"/>
                        <a:t>2.</a:t>
                      </a:r>
                      <a:endParaRPr lang="en-IN" dirty="0"/>
                    </a:p>
                  </a:txBody>
                  <a:tcPr/>
                </a:tc>
                <a:tc>
                  <a:txBody>
                    <a:bodyPr/>
                    <a:lstStyle/>
                    <a:p>
                      <a:r>
                        <a:rPr lang="en-US" dirty="0">
                          <a:solidFill>
                            <a:srgbClr val="FF0000"/>
                          </a:solidFill>
                        </a:rPr>
                        <a:t>Insurance Company </a:t>
                      </a:r>
                      <a:r>
                        <a:rPr lang="en-US" dirty="0"/>
                        <a:t>as defined under the Insurance Act,1938 (4 of 1938)</a:t>
                      </a:r>
                      <a:endParaRPr lang="en-IN" dirty="0"/>
                    </a:p>
                  </a:txBody>
                  <a:tcPr/>
                </a:tc>
                <a:tc>
                  <a:txBody>
                    <a:bodyPr/>
                    <a:lstStyle/>
                    <a:p>
                      <a:r>
                        <a:rPr lang="en-US" dirty="0"/>
                        <a:t>Not Applicable</a:t>
                      </a:r>
                      <a:endParaRPr lang="en-IN" dirty="0"/>
                    </a:p>
                  </a:txBody>
                  <a:tcPr/>
                </a:tc>
                <a:extLst>
                  <a:ext uri="{0D108BD9-81ED-4DB2-BD59-A6C34878D82A}">
                    <a16:rowId xmlns:a16="http://schemas.microsoft.com/office/drawing/2014/main" val="10002"/>
                  </a:ext>
                </a:extLst>
              </a:tr>
              <a:tr h="540585">
                <a:tc>
                  <a:txBody>
                    <a:bodyPr/>
                    <a:lstStyle/>
                    <a:p>
                      <a:pPr algn="ctr"/>
                      <a:r>
                        <a:rPr lang="en-US" dirty="0"/>
                        <a:t>3.</a:t>
                      </a:r>
                      <a:endParaRPr lang="en-IN" dirty="0"/>
                    </a:p>
                  </a:txBody>
                  <a:tcPr/>
                </a:tc>
                <a:tc>
                  <a:txBody>
                    <a:bodyPr/>
                    <a:lstStyle/>
                    <a:p>
                      <a:r>
                        <a:rPr lang="en-US" dirty="0"/>
                        <a:t>A </a:t>
                      </a:r>
                      <a:r>
                        <a:rPr lang="en-US" dirty="0">
                          <a:solidFill>
                            <a:srgbClr val="FF0000"/>
                          </a:solidFill>
                        </a:rPr>
                        <a:t>Company</a:t>
                      </a:r>
                      <a:r>
                        <a:rPr lang="en-US" dirty="0"/>
                        <a:t> licensed to operate under </a:t>
                      </a:r>
                      <a:r>
                        <a:rPr lang="en-US" dirty="0">
                          <a:solidFill>
                            <a:srgbClr val="FF0000"/>
                          </a:solidFill>
                        </a:rPr>
                        <a:t>section 8 </a:t>
                      </a:r>
                      <a:r>
                        <a:rPr lang="en-US" dirty="0"/>
                        <a:t>of the Companies Act;</a:t>
                      </a:r>
                      <a:endParaRPr lang="en-IN" dirty="0"/>
                    </a:p>
                  </a:txBody>
                  <a:tcPr/>
                </a:tc>
                <a:tc>
                  <a:txBody>
                    <a:bodyPr/>
                    <a:lstStyle/>
                    <a:p>
                      <a:r>
                        <a:rPr lang="en-US" dirty="0"/>
                        <a:t>Not Applicable</a:t>
                      </a:r>
                      <a:endParaRPr lang="en-IN" dirty="0"/>
                    </a:p>
                  </a:txBody>
                  <a:tcPr/>
                </a:tc>
                <a:extLst>
                  <a:ext uri="{0D108BD9-81ED-4DB2-BD59-A6C34878D82A}">
                    <a16:rowId xmlns:a16="http://schemas.microsoft.com/office/drawing/2014/main" val="10003"/>
                  </a:ext>
                </a:extLst>
              </a:tr>
              <a:tr h="540585">
                <a:tc>
                  <a:txBody>
                    <a:bodyPr/>
                    <a:lstStyle/>
                    <a:p>
                      <a:pPr algn="ctr"/>
                      <a:r>
                        <a:rPr lang="en-US" dirty="0"/>
                        <a:t>4.</a:t>
                      </a:r>
                      <a:endParaRPr lang="en-IN" dirty="0"/>
                    </a:p>
                  </a:txBody>
                  <a:tcPr/>
                </a:tc>
                <a:tc>
                  <a:txBody>
                    <a:bodyPr/>
                    <a:lstStyle/>
                    <a:p>
                      <a:r>
                        <a:rPr lang="en-US" dirty="0"/>
                        <a:t>A One Person Company as defined in </a:t>
                      </a:r>
                      <a:r>
                        <a:rPr lang="en-US" dirty="0">
                          <a:solidFill>
                            <a:srgbClr val="FF0000"/>
                          </a:solidFill>
                        </a:rPr>
                        <a:t>clause (62) of section 2</a:t>
                      </a:r>
                      <a:r>
                        <a:rPr lang="en-US" dirty="0"/>
                        <a:t> of the Companies Act</a:t>
                      </a:r>
                    </a:p>
                    <a:p>
                      <a:r>
                        <a:rPr lang="en-US" dirty="0"/>
                        <a:t>“</a:t>
                      </a:r>
                      <a:r>
                        <a:rPr lang="en-US" dirty="0">
                          <a:solidFill>
                            <a:srgbClr val="FF0000"/>
                          </a:solidFill>
                        </a:rPr>
                        <a:t>One Person Company </a:t>
                      </a:r>
                      <a:r>
                        <a:rPr lang="en-US" dirty="0"/>
                        <a:t>means a Company which has only one person as a Member.”</a:t>
                      </a:r>
                    </a:p>
                  </a:txBody>
                  <a:tcPr/>
                </a:tc>
                <a:tc>
                  <a:txBody>
                    <a:bodyPr/>
                    <a:lstStyle/>
                    <a:p>
                      <a:r>
                        <a:rPr lang="en-US" dirty="0"/>
                        <a:t>Not Applicable</a:t>
                      </a:r>
                      <a:endParaRPr lang="en-IN"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467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169744"/>
            <a:ext cx="10879603" cy="400110"/>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Applicability:</a:t>
            </a:r>
          </a:p>
        </p:txBody>
      </p:sp>
      <p:graphicFrame>
        <p:nvGraphicFramePr>
          <p:cNvPr id="4" name="Table 3"/>
          <p:cNvGraphicFramePr>
            <a:graphicFrameLocks noGrp="1"/>
          </p:cNvGraphicFramePr>
          <p:nvPr>
            <p:extLst>
              <p:ext uri="{D42A27DB-BD31-4B8C-83A1-F6EECF244321}">
                <p14:modId xmlns:p14="http://schemas.microsoft.com/office/powerpoint/2010/main" val="2884756393"/>
              </p:ext>
            </p:extLst>
          </p:nvPr>
        </p:nvGraphicFramePr>
        <p:xfrm>
          <a:off x="684211" y="1677344"/>
          <a:ext cx="10724018" cy="4846320"/>
        </p:xfrm>
        <a:graphic>
          <a:graphicData uri="http://schemas.openxmlformats.org/drawingml/2006/table">
            <a:tbl>
              <a:tblPr firstRow="1" bandRow="1">
                <a:tableStyleId>{5C22544A-7EE6-4342-B048-85BDC9FD1C3A}</a:tableStyleId>
              </a:tblPr>
              <a:tblGrid>
                <a:gridCol w="828903">
                  <a:extLst>
                    <a:ext uri="{9D8B030D-6E8A-4147-A177-3AD203B41FA5}">
                      <a16:colId xmlns:a16="http://schemas.microsoft.com/office/drawing/2014/main" val="20000"/>
                    </a:ext>
                  </a:extLst>
                </a:gridCol>
                <a:gridCol w="7935686">
                  <a:extLst>
                    <a:ext uri="{9D8B030D-6E8A-4147-A177-3AD203B41FA5}">
                      <a16:colId xmlns:a16="http://schemas.microsoft.com/office/drawing/2014/main" val="20001"/>
                    </a:ext>
                  </a:extLst>
                </a:gridCol>
                <a:gridCol w="1959429">
                  <a:extLst>
                    <a:ext uri="{9D8B030D-6E8A-4147-A177-3AD203B41FA5}">
                      <a16:colId xmlns:a16="http://schemas.microsoft.com/office/drawing/2014/main" val="20002"/>
                    </a:ext>
                  </a:extLst>
                </a:gridCol>
              </a:tblGrid>
              <a:tr h="370840">
                <a:tc>
                  <a:txBody>
                    <a:bodyPr/>
                    <a:lstStyle/>
                    <a:p>
                      <a:pPr algn="ctr"/>
                      <a:r>
                        <a:rPr lang="en-US" dirty="0"/>
                        <a:t>Sr. No.</a:t>
                      </a:r>
                      <a:endParaRPr lang="en-IN" dirty="0"/>
                    </a:p>
                  </a:txBody>
                  <a:tcPr/>
                </a:tc>
                <a:tc>
                  <a:txBody>
                    <a:bodyPr/>
                    <a:lstStyle/>
                    <a:p>
                      <a:pPr algn="ctr"/>
                      <a:r>
                        <a:rPr lang="en-US" dirty="0"/>
                        <a:t>Type of Company</a:t>
                      </a:r>
                      <a:endParaRPr lang="en-IN" dirty="0"/>
                    </a:p>
                  </a:txBody>
                  <a:tcPr/>
                </a:tc>
                <a:tc>
                  <a:txBody>
                    <a:bodyPr/>
                    <a:lstStyle/>
                    <a:p>
                      <a:pPr algn="ctr"/>
                      <a:r>
                        <a:rPr lang="en-US" dirty="0"/>
                        <a:t>Applicability of CARO 2020</a:t>
                      </a:r>
                      <a:endParaRPr lang="en-IN" dirty="0"/>
                    </a:p>
                  </a:txBody>
                  <a:tcPr/>
                </a:tc>
                <a:extLst>
                  <a:ext uri="{0D108BD9-81ED-4DB2-BD59-A6C34878D82A}">
                    <a16:rowId xmlns:a16="http://schemas.microsoft.com/office/drawing/2014/main" val="10000"/>
                  </a:ext>
                </a:extLst>
              </a:tr>
              <a:tr h="370840">
                <a:tc>
                  <a:txBody>
                    <a:bodyPr/>
                    <a:lstStyle/>
                    <a:p>
                      <a:pPr algn="ctr"/>
                      <a:r>
                        <a:rPr lang="en-US" dirty="0"/>
                        <a:t>5.</a:t>
                      </a:r>
                      <a:endParaRPr lang="en-IN" dirty="0"/>
                    </a:p>
                  </a:txBody>
                  <a:tcPr/>
                </a:tc>
                <a:tc>
                  <a:txBody>
                    <a:bodyPr/>
                    <a:lstStyle/>
                    <a:p>
                      <a:r>
                        <a:rPr lang="en-US" dirty="0">
                          <a:solidFill>
                            <a:srgbClr val="FF0000"/>
                          </a:solidFill>
                        </a:rPr>
                        <a:t>Small Company</a:t>
                      </a:r>
                      <a:r>
                        <a:rPr lang="en-US" dirty="0"/>
                        <a:t> as defined in </a:t>
                      </a:r>
                      <a:r>
                        <a:rPr lang="en-US" dirty="0">
                          <a:solidFill>
                            <a:srgbClr val="FF0000"/>
                          </a:solidFill>
                        </a:rPr>
                        <a:t>clause (85) of section 2 </a:t>
                      </a:r>
                      <a:r>
                        <a:rPr lang="en-US" dirty="0"/>
                        <a:t>of the Companies Act (as amended through Companies (Specification of Definitions Details) Amendment Rules, 2022.)</a:t>
                      </a:r>
                    </a:p>
                    <a:p>
                      <a:r>
                        <a:rPr lang="en-US" dirty="0">
                          <a:solidFill>
                            <a:srgbClr val="FF0000"/>
                          </a:solidFill>
                        </a:rPr>
                        <a:t>“Small Company‘‘</a:t>
                      </a:r>
                      <a:r>
                        <a:rPr lang="en-US" dirty="0"/>
                        <a:t> means a company, other than a public company,</a:t>
                      </a:r>
                    </a:p>
                    <a:p>
                      <a:pPr marL="400050" indent="-400050">
                        <a:buAutoNum type="romanLcParenBoth"/>
                      </a:pPr>
                      <a:r>
                        <a:rPr lang="en-US" dirty="0">
                          <a:solidFill>
                            <a:srgbClr val="FF0000"/>
                          </a:solidFill>
                        </a:rPr>
                        <a:t>Paid-up Share Capital </a:t>
                      </a:r>
                      <a:r>
                        <a:rPr lang="en-US" dirty="0"/>
                        <a:t>equal</a:t>
                      </a:r>
                      <a:r>
                        <a:rPr lang="en-US" baseline="0" dirty="0"/>
                        <a:t> to or </a:t>
                      </a:r>
                      <a:r>
                        <a:rPr lang="en-US" baseline="0" dirty="0">
                          <a:solidFill>
                            <a:srgbClr val="FF0000"/>
                          </a:solidFill>
                        </a:rPr>
                        <a:t>below Rs. 4 Crores</a:t>
                      </a:r>
                      <a:r>
                        <a:rPr lang="en-US" baseline="0" dirty="0"/>
                        <a:t> </a:t>
                      </a:r>
                      <a:r>
                        <a:rPr lang="en-US" dirty="0"/>
                        <a:t>or such higher amount as may be prescribed which shall not be more than 10 Crore rupees; or </a:t>
                      </a:r>
                    </a:p>
                    <a:p>
                      <a:pPr marL="400050" indent="-400050">
                        <a:buAutoNum type="romanLcParenBoth"/>
                      </a:pPr>
                      <a:r>
                        <a:rPr lang="en-US" dirty="0">
                          <a:solidFill>
                            <a:srgbClr val="FF0000"/>
                          </a:solidFill>
                        </a:rPr>
                        <a:t>Turnover</a:t>
                      </a:r>
                      <a:r>
                        <a:rPr lang="en-US" dirty="0"/>
                        <a:t> of which as per its last profit and loss account equal to or </a:t>
                      </a:r>
                      <a:r>
                        <a:rPr lang="en-US" dirty="0">
                          <a:solidFill>
                            <a:srgbClr val="FF0000"/>
                          </a:solidFill>
                        </a:rPr>
                        <a:t>below</a:t>
                      </a:r>
                      <a:r>
                        <a:rPr lang="en-US" baseline="0" dirty="0">
                          <a:solidFill>
                            <a:srgbClr val="FF0000"/>
                          </a:solidFill>
                        </a:rPr>
                        <a:t> Rs. 40 Crores </a:t>
                      </a:r>
                      <a:r>
                        <a:rPr lang="en-US" dirty="0"/>
                        <a:t>or such higher amount as may be prescribed which shall not be more than Rs. 100 Crore rupees: </a:t>
                      </a:r>
                    </a:p>
                    <a:p>
                      <a:pPr marL="0" indent="0">
                        <a:buNone/>
                      </a:pPr>
                      <a:endParaRPr lang="en-US" dirty="0"/>
                    </a:p>
                    <a:p>
                      <a:pPr marL="0" indent="0">
                        <a:buNone/>
                      </a:pPr>
                      <a:r>
                        <a:rPr lang="en-US" dirty="0"/>
                        <a:t>Provided that nothing in this clause shall apply to </a:t>
                      </a:r>
                    </a:p>
                    <a:p>
                      <a:pPr marL="342900" indent="-342900">
                        <a:buAutoNum type="alphaUcParenBoth"/>
                      </a:pPr>
                      <a:r>
                        <a:rPr lang="en-US" dirty="0"/>
                        <a:t>a holding company or a subsidiary company; </a:t>
                      </a:r>
                    </a:p>
                    <a:p>
                      <a:pPr marL="342900" indent="-342900">
                        <a:buAutoNum type="alphaUcParenBoth"/>
                      </a:pPr>
                      <a:r>
                        <a:rPr lang="en-US" dirty="0"/>
                        <a:t>a company registered under section 8; or </a:t>
                      </a:r>
                    </a:p>
                    <a:p>
                      <a:pPr marL="342900" indent="-342900">
                        <a:buAutoNum type="alphaUcParenBoth"/>
                      </a:pPr>
                      <a:r>
                        <a:rPr lang="en-US" dirty="0"/>
                        <a:t>a company or body corporate governed by any special Act; </a:t>
                      </a:r>
                    </a:p>
                  </a:txBody>
                  <a:tcPr/>
                </a:tc>
                <a:tc>
                  <a:txBody>
                    <a:bodyPr/>
                    <a:lstStyle/>
                    <a:p>
                      <a:r>
                        <a:rPr lang="en-US" dirty="0"/>
                        <a:t>Not Applicable</a:t>
                      </a:r>
                      <a:endParaRPr lang="en-IN"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245125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Applicability:</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997809937"/>
              </p:ext>
            </p:extLst>
          </p:nvPr>
        </p:nvGraphicFramePr>
        <p:xfrm>
          <a:off x="684211" y="1583872"/>
          <a:ext cx="10455857" cy="4765040"/>
        </p:xfrm>
        <a:graphic>
          <a:graphicData uri="http://schemas.openxmlformats.org/drawingml/2006/table">
            <a:tbl>
              <a:tblPr firstRow="1" bandRow="1">
                <a:tableStyleId>{5C22544A-7EE6-4342-B048-85BDC9FD1C3A}</a:tableStyleId>
              </a:tblPr>
              <a:tblGrid>
                <a:gridCol w="743145">
                  <a:extLst>
                    <a:ext uri="{9D8B030D-6E8A-4147-A177-3AD203B41FA5}">
                      <a16:colId xmlns:a16="http://schemas.microsoft.com/office/drawing/2014/main" val="20000"/>
                    </a:ext>
                  </a:extLst>
                </a:gridCol>
                <a:gridCol w="7616283">
                  <a:extLst>
                    <a:ext uri="{9D8B030D-6E8A-4147-A177-3AD203B41FA5}">
                      <a16:colId xmlns:a16="http://schemas.microsoft.com/office/drawing/2014/main" val="20001"/>
                    </a:ext>
                  </a:extLst>
                </a:gridCol>
                <a:gridCol w="2096429">
                  <a:extLst>
                    <a:ext uri="{9D8B030D-6E8A-4147-A177-3AD203B41FA5}">
                      <a16:colId xmlns:a16="http://schemas.microsoft.com/office/drawing/2014/main" val="20002"/>
                    </a:ext>
                  </a:extLst>
                </a:gridCol>
              </a:tblGrid>
              <a:tr h="370840">
                <a:tc>
                  <a:txBody>
                    <a:bodyPr/>
                    <a:lstStyle/>
                    <a:p>
                      <a:pPr algn="ctr"/>
                      <a:r>
                        <a:rPr lang="en-US" dirty="0"/>
                        <a:t>Sr. No.</a:t>
                      </a:r>
                      <a:endParaRPr lang="en-IN" dirty="0"/>
                    </a:p>
                  </a:txBody>
                  <a:tcPr/>
                </a:tc>
                <a:tc>
                  <a:txBody>
                    <a:bodyPr/>
                    <a:lstStyle/>
                    <a:p>
                      <a:pPr algn="ctr"/>
                      <a:r>
                        <a:rPr lang="en-US" dirty="0"/>
                        <a:t>Type of Company</a:t>
                      </a:r>
                      <a:endParaRPr lang="en-IN" dirty="0"/>
                    </a:p>
                  </a:txBody>
                  <a:tcPr/>
                </a:tc>
                <a:tc>
                  <a:txBody>
                    <a:bodyPr/>
                    <a:lstStyle/>
                    <a:p>
                      <a:pPr algn="ctr"/>
                      <a:r>
                        <a:rPr lang="en-US" dirty="0"/>
                        <a:t>Applicability of CARO 2020</a:t>
                      </a:r>
                      <a:endParaRPr lang="en-IN" dirty="0"/>
                    </a:p>
                  </a:txBody>
                  <a:tcPr/>
                </a:tc>
                <a:extLst>
                  <a:ext uri="{0D108BD9-81ED-4DB2-BD59-A6C34878D82A}">
                    <a16:rowId xmlns:a16="http://schemas.microsoft.com/office/drawing/2014/main" val="10000"/>
                  </a:ext>
                </a:extLst>
              </a:tr>
              <a:tr h="370840">
                <a:tc>
                  <a:txBody>
                    <a:bodyPr/>
                    <a:lstStyle/>
                    <a:p>
                      <a:pPr algn="ctr"/>
                      <a:r>
                        <a:rPr lang="en-US" sz="1800" dirty="0"/>
                        <a:t>6.</a:t>
                      </a:r>
                      <a:endParaRPr lang="en-IN" sz="1800" dirty="0"/>
                    </a:p>
                  </a:txBody>
                  <a:tcPr/>
                </a:tc>
                <a:tc>
                  <a:txBody>
                    <a:bodyPr/>
                    <a:lstStyle/>
                    <a:p>
                      <a:r>
                        <a:rPr lang="en-US" sz="1800" dirty="0"/>
                        <a:t>A private limited company, not being a subsidiary or holding company of a Public Company,</a:t>
                      </a:r>
                    </a:p>
                  </a:txBody>
                  <a:tcPr/>
                </a:tc>
                <a:tc rowSpan="6">
                  <a:txBody>
                    <a:bodyPr/>
                    <a:lstStyle/>
                    <a:p>
                      <a:pPr algn="ctr"/>
                      <a:r>
                        <a:rPr lang="en-US" sz="1800" dirty="0"/>
                        <a:t>Not Applicable</a:t>
                      </a:r>
                      <a:endParaRPr lang="en-IN" sz="1800" dirty="0"/>
                    </a:p>
                  </a:txBody>
                  <a:tcPr anchor="ctr"/>
                </a:tc>
                <a:extLst>
                  <a:ext uri="{0D108BD9-81ED-4DB2-BD59-A6C34878D82A}">
                    <a16:rowId xmlns:a16="http://schemas.microsoft.com/office/drawing/2014/main" val="10001"/>
                  </a:ext>
                </a:extLst>
              </a:tr>
              <a:tr h="370840">
                <a:tc>
                  <a:txBody>
                    <a:bodyPr/>
                    <a:lstStyle/>
                    <a:p>
                      <a:pPr algn="ctr"/>
                      <a:r>
                        <a:rPr lang="en-US" sz="1800" dirty="0"/>
                        <a:t>a.</a:t>
                      </a:r>
                      <a:endParaRPr lang="en-IN" sz="1800" dirty="0"/>
                    </a:p>
                  </a:txBody>
                  <a:tcPr/>
                </a:tc>
                <a:tc>
                  <a:txBody>
                    <a:bodyPr/>
                    <a:lstStyle/>
                    <a:p>
                      <a:r>
                        <a:rPr lang="en-US" sz="1800" dirty="0"/>
                        <a:t>having a </a:t>
                      </a:r>
                      <a:r>
                        <a:rPr lang="en-US" sz="1800" dirty="0">
                          <a:solidFill>
                            <a:srgbClr val="FF0000"/>
                          </a:solidFill>
                        </a:rPr>
                        <a:t>paid up capital and reserves </a:t>
                      </a:r>
                      <a:r>
                        <a:rPr lang="en-US" sz="1800" dirty="0"/>
                        <a:t>and surplus </a:t>
                      </a:r>
                      <a:r>
                        <a:rPr lang="en-US" sz="1800" dirty="0">
                          <a:solidFill>
                            <a:srgbClr val="FF0000"/>
                          </a:solidFill>
                        </a:rPr>
                        <a:t>not more than one Crore rupees</a:t>
                      </a:r>
                      <a:r>
                        <a:rPr lang="en-US" sz="1800" dirty="0"/>
                        <a:t> as on the balance sheet date </a:t>
                      </a:r>
                      <a:endParaRPr lang="en-IN" sz="1800" dirty="0"/>
                    </a:p>
                  </a:txBody>
                  <a:tcPr/>
                </a:tc>
                <a:tc vMerge="1">
                  <a:txBody>
                    <a:bodyPr/>
                    <a:lstStyle/>
                    <a:p>
                      <a:endParaRPr lang="en-IN" sz="1800" dirty="0"/>
                    </a:p>
                  </a:txBody>
                  <a:tcPr/>
                </a:tc>
                <a:extLst>
                  <a:ext uri="{0D108BD9-81ED-4DB2-BD59-A6C34878D82A}">
                    <a16:rowId xmlns:a16="http://schemas.microsoft.com/office/drawing/2014/main" val="10002"/>
                  </a:ext>
                </a:extLst>
              </a:tr>
              <a:tr h="370840">
                <a:tc>
                  <a:txBody>
                    <a:bodyPr/>
                    <a:lstStyle/>
                    <a:p>
                      <a:pPr algn="ctr"/>
                      <a:endParaRPr lang="en-IN" sz="1800" dirty="0"/>
                    </a:p>
                  </a:txBody>
                  <a:tcPr/>
                </a:tc>
                <a:tc>
                  <a:txBody>
                    <a:bodyPr/>
                    <a:lstStyle/>
                    <a:p>
                      <a:r>
                        <a:rPr lang="en-US" sz="1800" dirty="0"/>
                        <a:t>AND</a:t>
                      </a:r>
                      <a:endParaRPr lang="en-IN" sz="1800" dirty="0"/>
                    </a:p>
                  </a:txBody>
                  <a:tcPr/>
                </a:tc>
                <a:tc vMerge="1">
                  <a:txBody>
                    <a:bodyPr/>
                    <a:lstStyle/>
                    <a:p>
                      <a:endParaRPr lang="en-IN" sz="1800" dirty="0"/>
                    </a:p>
                  </a:txBody>
                  <a:tcPr/>
                </a:tc>
                <a:extLst>
                  <a:ext uri="{0D108BD9-81ED-4DB2-BD59-A6C34878D82A}">
                    <a16:rowId xmlns:a16="http://schemas.microsoft.com/office/drawing/2014/main" val="10003"/>
                  </a:ext>
                </a:extLst>
              </a:tr>
              <a:tr h="370840">
                <a:tc>
                  <a:txBody>
                    <a:bodyPr/>
                    <a:lstStyle/>
                    <a:p>
                      <a:pPr algn="ctr"/>
                      <a:r>
                        <a:rPr lang="en-US" sz="1800" dirty="0"/>
                        <a:t>b.</a:t>
                      </a:r>
                      <a:endParaRPr lang="en-IN" sz="1800" dirty="0"/>
                    </a:p>
                  </a:txBody>
                  <a:tcPr/>
                </a:tc>
                <a:tc>
                  <a:txBody>
                    <a:bodyPr/>
                    <a:lstStyle/>
                    <a:p>
                      <a:r>
                        <a:rPr lang="en-US" sz="1800" dirty="0"/>
                        <a:t>which </a:t>
                      </a:r>
                      <a:r>
                        <a:rPr lang="en-US" sz="1800" dirty="0">
                          <a:solidFill>
                            <a:srgbClr val="FF0000"/>
                          </a:solidFill>
                        </a:rPr>
                        <a:t>does not have total borrowings exceeding one Crore rupees </a:t>
                      </a:r>
                      <a:r>
                        <a:rPr lang="en-US" sz="1800" dirty="0"/>
                        <a:t>from any bank or financial institution at any point of time during the financial year</a:t>
                      </a:r>
                    </a:p>
                  </a:txBody>
                  <a:tcPr/>
                </a:tc>
                <a:tc vMerge="1">
                  <a:txBody>
                    <a:bodyPr/>
                    <a:lstStyle/>
                    <a:p>
                      <a:endParaRPr lang="en-IN" sz="1800" dirty="0"/>
                    </a:p>
                  </a:txBody>
                  <a:tcPr/>
                </a:tc>
                <a:extLst>
                  <a:ext uri="{0D108BD9-81ED-4DB2-BD59-A6C34878D82A}">
                    <a16:rowId xmlns:a16="http://schemas.microsoft.com/office/drawing/2014/main" val="10004"/>
                  </a:ext>
                </a:extLst>
              </a:tr>
              <a:tr h="370840">
                <a:tc>
                  <a:txBody>
                    <a:bodyPr/>
                    <a:lstStyle/>
                    <a:p>
                      <a:pPr algn="ctr"/>
                      <a:endParaRPr lang="en-IN" sz="1800" dirty="0"/>
                    </a:p>
                  </a:txBody>
                  <a:tcPr/>
                </a:tc>
                <a:tc>
                  <a:txBody>
                    <a:bodyPr/>
                    <a:lstStyle/>
                    <a:p>
                      <a:r>
                        <a:rPr lang="en-US" sz="1800" dirty="0"/>
                        <a:t>AND</a:t>
                      </a:r>
                      <a:endParaRPr lang="en-IN" sz="1800" dirty="0"/>
                    </a:p>
                  </a:txBody>
                  <a:tcPr/>
                </a:tc>
                <a:tc vMerge="1">
                  <a:txBody>
                    <a:bodyPr/>
                    <a:lstStyle/>
                    <a:p>
                      <a:endParaRPr lang="en-IN" sz="1800" dirty="0"/>
                    </a:p>
                  </a:txBody>
                  <a:tcPr/>
                </a:tc>
                <a:extLst>
                  <a:ext uri="{0D108BD9-81ED-4DB2-BD59-A6C34878D82A}">
                    <a16:rowId xmlns:a16="http://schemas.microsoft.com/office/drawing/2014/main" val="10005"/>
                  </a:ext>
                </a:extLst>
              </a:tr>
              <a:tr h="370840">
                <a:tc>
                  <a:txBody>
                    <a:bodyPr/>
                    <a:lstStyle/>
                    <a:p>
                      <a:pPr algn="ctr"/>
                      <a:r>
                        <a:rPr lang="en-US" sz="1800" dirty="0"/>
                        <a:t>c.</a:t>
                      </a:r>
                      <a:endParaRPr lang="en-IN" sz="1800" dirty="0"/>
                    </a:p>
                  </a:txBody>
                  <a:tcPr/>
                </a:tc>
                <a:tc>
                  <a:txBody>
                    <a:bodyPr/>
                    <a:lstStyle/>
                    <a:p>
                      <a:r>
                        <a:rPr lang="en-US" sz="1800" dirty="0"/>
                        <a:t>which </a:t>
                      </a:r>
                      <a:r>
                        <a:rPr lang="en-US" sz="1800" dirty="0">
                          <a:solidFill>
                            <a:srgbClr val="FF0000"/>
                          </a:solidFill>
                        </a:rPr>
                        <a:t>does not have a total revenue</a:t>
                      </a:r>
                      <a:r>
                        <a:rPr lang="en-US" sz="1800" dirty="0"/>
                        <a:t> as disclosed in Scheduled III to the Companies Act (including revenue from discontinuing operations) </a:t>
                      </a:r>
                      <a:r>
                        <a:rPr lang="en-US" sz="1800" dirty="0">
                          <a:solidFill>
                            <a:srgbClr val="FF0000"/>
                          </a:solidFill>
                        </a:rPr>
                        <a:t>exceeding ten Crore rupees </a:t>
                      </a:r>
                      <a:r>
                        <a:rPr lang="en-US" sz="1800" dirty="0"/>
                        <a:t>during the financial year as per the </a:t>
                      </a:r>
                    </a:p>
                    <a:p>
                      <a:r>
                        <a:rPr lang="en-US" sz="1800" dirty="0"/>
                        <a:t>financial statements</a:t>
                      </a:r>
                      <a:endParaRPr lang="en-IN" sz="1800" dirty="0"/>
                    </a:p>
                  </a:txBody>
                  <a:tcPr/>
                </a:tc>
                <a:tc vMerge="1">
                  <a:txBody>
                    <a:bodyPr/>
                    <a:lstStyle/>
                    <a:p>
                      <a:endParaRPr lang="en-IN" sz="18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911751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Matters to be included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28578185"/>
              </p:ext>
            </p:extLst>
          </p:nvPr>
        </p:nvGraphicFramePr>
        <p:xfrm>
          <a:off x="684210" y="1623180"/>
          <a:ext cx="9526590" cy="4318000"/>
        </p:xfrm>
        <a:graphic>
          <a:graphicData uri="http://schemas.openxmlformats.org/drawingml/2006/table">
            <a:tbl>
              <a:tblPr firstRow="1" bandRow="1">
                <a:tableStyleId>{5C22544A-7EE6-4342-B048-85BDC9FD1C3A}</a:tableStyleId>
              </a:tblPr>
              <a:tblGrid>
                <a:gridCol w="1329647">
                  <a:extLst>
                    <a:ext uri="{9D8B030D-6E8A-4147-A177-3AD203B41FA5}">
                      <a16:colId xmlns:a16="http://schemas.microsoft.com/office/drawing/2014/main" val="20000"/>
                    </a:ext>
                  </a:extLst>
                </a:gridCol>
                <a:gridCol w="8196943">
                  <a:extLst>
                    <a:ext uri="{9D8B030D-6E8A-4147-A177-3AD203B41FA5}">
                      <a16:colId xmlns:a16="http://schemas.microsoft.com/office/drawing/2014/main" val="20001"/>
                    </a:ext>
                  </a:extLst>
                </a:gridCol>
              </a:tblGrid>
              <a:tr h="370840">
                <a:tc>
                  <a:txBody>
                    <a:bodyPr/>
                    <a:lstStyle/>
                    <a:p>
                      <a:pPr algn="ctr"/>
                      <a:r>
                        <a:rPr lang="en-US" dirty="0"/>
                        <a:t>Paragraph</a:t>
                      </a:r>
                      <a:endParaRPr lang="en-IN" dirty="0"/>
                    </a:p>
                  </a:txBody>
                  <a:tcPr/>
                </a:tc>
                <a:tc>
                  <a:txBody>
                    <a:bodyPr/>
                    <a:lstStyle/>
                    <a:p>
                      <a:pPr algn="ctr"/>
                      <a:r>
                        <a:rPr lang="en-US" dirty="0"/>
                        <a:t>Matters to Include</a:t>
                      </a:r>
                      <a:endParaRPr lang="en-IN" dirty="0"/>
                    </a:p>
                  </a:txBody>
                  <a:tcPr/>
                </a:tc>
                <a:extLst>
                  <a:ext uri="{0D108BD9-81ED-4DB2-BD59-A6C34878D82A}">
                    <a16:rowId xmlns:a16="http://schemas.microsoft.com/office/drawing/2014/main" val="10000"/>
                  </a:ext>
                </a:extLst>
              </a:tr>
              <a:tr h="370840">
                <a:tc>
                  <a:txBody>
                    <a:bodyPr/>
                    <a:lstStyle/>
                    <a:p>
                      <a:pPr algn="ctr"/>
                      <a:r>
                        <a:rPr lang="en-US" sz="1700" dirty="0"/>
                        <a:t>3</a:t>
                      </a:r>
                      <a:r>
                        <a:rPr lang="en-US" sz="1700" baseline="0" dirty="0"/>
                        <a:t> (I)</a:t>
                      </a:r>
                      <a:endParaRPr lang="en-IN" sz="1700" dirty="0"/>
                    </a:p>
                  </a:txBody>
                  <a:tcPr/>
                </a:tc>
                <a:tc>
                  <a:txBody>
                    <a:bodyPr/>
                    <a:lstStyle/>
                    <a:p>
                      <a:r>
                        <a:rPr lang="en-US" sz="1700" dirty="0"/>
                        <a:t>Property,</a:t>
                      </a:r>
                      <a:r>
                        <a:rPr lang="en-US" sz="1700" baseline="0" dirty="0"/>
                        <a:t> Plant &amp; Equipment</a:t>
                      </a:r>
                      <a:endParaRPr lang="en-IN" sz="1700" dirty="0"/>
                    </a:p>
                  </a:txBody>
                  <a:tcPr/>
                </a:tc>
                <a:extLst>
                  <a:ext uri="{0D108BD9-81ED-4DB2-BD59-A6C34878D82A}">
                    <a16:rowId xmlns:a16="http://schemas.microsoft.com/office/drawing/2014/main" val="10001"/>
                  </a:ext>
                </a:extLst>
              </a:tr>
              <a:tr h="370840">
                <a:tc>
                  <a:txBody>
                    <a:bodyPr/>
                    <a:lstStyle/>
                    <a:p>
                      <a:pPr algn="ctr"/>
                      <a:r>
                        <a:rPr lang="en-US" sz="1700" dirty="0"/>
                        <a:t>3</a:t>
                      </a:r>
                      <a:r>
                        <a:rPr lang="en-US" sz="1700" baseline="0" dirty="0"/>
                        <a:t> (II)</a:t>
                      </a:r>
                      <a:endParaRPr lang="en-IN" sz="1700" dirty="0"/>
                    </a:p>
                  </a:txBody>
                  <a:tcPr/>
                </a:tc>
                <a:tc>
                  <a:txBody>
                    <a:bodyPr/>
                    <a:lstStyle/>
                    <a:p>
                      <a:r>
                        <a:rPr lang="en-US" sz="1700" dirty="0"/>
                        <a:t>Inventories</a:t>
                      </a:r>
                      <a:endParaRPr lang="en-IN" sz="1700" dirty="0"/>
                    </a:p>
                  </a:txBody>
                  <a:tcPr/>
                </a:tc>
                <a:extLst>
                  <a:ext uri="{0D108BD9-81ED-4DB2-BD59-A6C34878D82A}">
                    <a16:rowId xmlns:a16="http://schemas.microsoft.com/office/drawing/2014/main" val="10002"/>
                  </a:ext>
                </a:extLst>
              </a:tr>
              <a:tr h="370840">
                <a:tc>
                  <a:txBody>
                    <a:bodyPr/>
                    <a:lstStyle/>
                    <a:p>
                      <a:pPr algn="ctr"/>
                      <a:r>
                        <a:rPr lang="en-US" sz="1700" dirty="0"/>
                        <a:t>3</a:t>
                      </a:r>
                      <a:r>
                        <a:rPr lang="en-US" sz="1700" baseline="0" dirty="0"/>
                        <a:t> (III)</a:t>
                      </a:r>
                      <a:endParaRPr lang="en-IN" sz="1700" dirty="0"/>
                    </a:p>
                  </a:txBody>
                  <a:tcPr/>
                </a:tc>
                <a:tc>
                  <a:txBody>
                    <a:bodyPr/>
                    <a:lstStyle/>
                    <a:p>
                      <a:r>
                        <a:rPr lang="en-US" sz="1700" dirty="0"/>
                        <a:t>Loans,</a:t>
                      </a:r>
                      <a:r>
                        <a:rPr lang="en-US" sz="1700" baseline="0" dirty="0"/>
                        <a:t> Investments, Guarantees Given (Commercial Aspects)</a:t>
                      </a:r>
                      <a:endParaRPr lang="en-IN" sz="1700" dirty="0"/>
                    </a:p>
                  </a:txBody>
                  <a:tcPr/>
                </a:tc>
                <a:extLst>
                  <a:ext uri="{0D108BD9-81ED-4DB2-BD59-A6C34878D82A}">
                    <a16:rowId xmlns:a16="http://schemas.microsoft.com/office/drawing/2014/main" val="10003"/>
                  </a:ext>
                </a:extLst>
              </a:tr>
              <a:tr h="370840">
                <a:tc>
                  <a:txBody>
                    <a:bodyPr/>
                    <a:lstStyle/>
                    <a:p>
                      <a:pPr algn="ctr"/>
                      <a:r>
                        <a:rPr lang="en-US" sz="1700" dirty="0"/>
                        <a:t>3</a:t>
                      </a:r>
                      <a:r>
                        <a:rPr lang="en-US" sz="1700" baseline="0" dirty="0"/>
                        <a:t> (IV)</a:t>
                      </a:r>
                      <a:endParaRPr lang="en-IN" sz="1700" dirty="0"/>
                    </a:p>
                  </a:txBody>
                  <a:tcPr/>
                </a:tc>
                <a:tc>
                  <a:txBody>
                    <a:bodyPr/>
                    <a:lstStyle/>
                    <a:p>
                      <a:r>
                        <a:rPr lang="en-US" sz="1700" dirty="0"/>
                        <a:t>Loans,</a:t>
                      </a:r>
                      <a:r>
                        <a:rPr lang="en-US" sz="1700" baseline="0" dirty="0"/>
                        <a:t> Investments, Guarantees Given (Legal Compliances)</a:t>
                      </a:r>
                      <a:endParaRPr lang="en-IN" sz="1700" dirty="0"/>
                    </a:p>
                  </a:txBody>
                  <a:tcPr/>
                </a:tc>
                <a:extLst>
                  <a:ext uri="{0D108BD9-81ED-4DB2-BD59-A6C34878D82A}">
                    <a16:rowId xmlns:a16="http://schemas.microsoft.com/office/drawing/2014/main" val="10004"/>
                  </a:ext>
                </a:extLst>
              </a:tr>
              <a:tr h="370840">
                <a:tc>
                  <a:txBody>
                    <a:bodyPr/>
                    <a:lstStyle/>
                    <a:p>
                      <a:pPr algn="ctr"/>
                      <a:r>
                        <a:rPr lang="en-US" sz="1700" dirty="0"/>
                        <a:t>3</a:t>
                      </a:r>
                      <a:r>
                        <a:rPr lang="en-US" sz="1700" baseline="0" dirty="0"/>
                        <a:t> (V)</a:t>
                      </a:r>
                      <a:endParaRPr lang="en-IN" sz="1700" dirty="0"/>
                    </a:p>
                  </a:txBody>
                  <a:tcPr/>
                </a:tc>
                <a:tc>
                  <a:txBody>
                    <a:bodyPr/>
                    <a:lstStyle/>
                    <a:p>
                      <a:r>
                        <a:rPr lang="en-US" sz="1700" dirty="0"/>
                        <a:t>Rules and Regulations for acceptance of Public deposits</a:t>
                      </a:r>
                      <a:r>
                        <a:rPr lang="en-US" sz="1700" baseline="0" dirty="0"/>
                        <a:t> and orders of tribunal</a:t>
                      </a:r>
                      <a:endParaRPr lang="en-IN" sz="1700" dirty="0"/>
                    </a:p>
                  </a:txBody>
                  <a:tcPr/>
                </a:tc>
                <a:extLst>
                  <a:ext uri="{0D108BD9-81ED-4DB2-BD59-A6C34878D82A}">
                    <a16:rowId xmlns:a16="http://schemas.microsoft.com/office/drawing/2014/main" val="10005"/>
                  </a:ext>
                </a:extLst>
              </a:tr>
              <a:tr h="370840">
                <a:tc>
                  <a:txBody>
                    <a:bodyPr/>
                    <a:lstStyle/>
                    <a:p>
                      <a:pPr algn="ctr"/>
                      <a:r>
                        <a:rPr lang="en-US" sz="1700" dirty="0"/>
                        <a:t>3</a:t>
                      </a:r>
                      <a:r>
                        <a:rPr lang="en-US" sz="1700" baseline="0" dirty="0"/>
                        <a:t> (VI)</a:t>
                      </a:r>
                      <a:endParaRPr lang="en-IN" sz="1700" dirty="0"/>
                    </a:p>
                  </a:txBody>
                  <a:tcPr/>
                </a:tc>
                <a:tc>
                  <a:txBody>
                    <a:bodyPr/>
                    <a:lstStyle/>
                    <a:p>
                      <a:r>
                        <a:rPr lang="en-US" sz="1700" dirty="0"/>
                        <a:t>Maintenance of Cost Records</a:t>
                      </a:r>
                      <a:endParaRPr lang="en-IN" sz="1700" dirty="0"/>
                    </a:p>
                  </a:txBody>
                  <a:tcPr/>
                </a:tc>
                <a:extLst>
                  <a:ext uri="{0D108BD9-81ED-4DB2-BD59-A6C34878D82A}">
                    <a16:rowId xmlns:a16="http://schemas.microsoft.com/office/drawing/2014/main" val="10006"/>
                  </a:ext>
                </a:extLst>
              </a:tr>
              <a:tr h="370840">
                <a:tc>
                  <a:txBody>
                    <a:bodyPr/>
                    <a:lstStyle/>
                    <a:p>
                      <a:pPr algn="ctr"/>
                      <a:r>
                        <a:rPr lang="en-US" sz="1700" dirty="0"/>
                        <a:t>3</a:t>
                      </a:r>
                      <a:r>
                        <a:rPr lang="en-US" sz="1700" baseline="0" dirty="0"/>
                        <a:t> (VII)</a:t>
                      </a:r>
                      <a:endParaRPr lang="en-IN" sz="1700" dirty="0"/>
                    </a:p>
                  </a:txBody>
                  <a:tcPr/>
                </a:tc>
                <a:tc>
                  <a:txBody>
                    <a:bodyPr/>
                    <a:lstStyle/>
                    <a:p>
                      <a:r>
                        <a:rPr lang="en-US" sz="1700" dirty="0"/>
                        <a:t>Statutory</a:t>
                      </a:r>
                      <a:r>
                        <a:rPr lang="en-US" sz="1700" baseline="0" dirty="0"/>
                        <a:t> Dues</a:t>
                      </a:r>
                      <a:endParaRPr lang="en-IN" sz="1700" dirty="0"/>
                    </a:p>
                  </a:txBody>
                  <a:tcPr/>
                </a:tc>
                <a:extLst>
                  <a:ext uri="{0D108BD9-81ED-4DB2-BD59-A6C34878D82A}">
                    <a16:rowId xmlns:a16="http://schemas.microsoft.com/office/drawing/2014/main" val="10007"/>
                  </a:ext>
                </a:extLst>
              </a:tr>
              <a:tr h="370840">
                <a:tc>
                  <a:txBody>
                    <a:bodyPr/>
                    <a:lstStyle/>
                    <a:p>
                      <a:pPr algn="ctr"/>
                      <a:r>
                        <a:rPr lang="en-US" sz="1700" dirty="0"/>
                        <a:t>3</a:t>
                      </a:r>
                      <a:r>
                        <a:rPr lang="en-US" sz="1700" baseline="0" dirty="0"/>
                        <a:t> (VIII)</a:t>
                      </a:r>
                      <a:endParaRPr lang="en-IN" sz="1700" dirty="0"/>
                    </a:p>
                  </a:txBody>
                  <a:tcPr/>
                </a:tc>
                <a:tc>
                  <a:txBody>
                    <a:bodyPr/>
                    <a:lstStyle/>
                    <a:p>
                      <a:r>
                        <a:rPr lang="en-US" sz="1700" dirty="0"/>
                        <a:t>Undisclosed Income under Income Tax Act,</a:t>
                      </a:r>
                      <a:r>
                        <a:rPr lang="en-US" sz="1700" baseline="0" dirty="0"/>
                        <a:t> 1961</a:t>
                      </a:r>
                      <a:endParaRPr lang="en-IN" sz="1700" dirty="0"/>
                    </a:p>
                  </a:txBody>
                  <a:tcPr/>
                </a:tc>
                <a:extLst>
                  <a:ext uri="{0D108BD9-81ED-4DB2-BD59-A6C34878D82A}">
                    <a16:rowId xmlns:a16="http://schemas.microsoft.com/office/drawing/2014/main" val="10008"/>
                  </a:ext>
                </a:extLst>
              </a:tr>
              <a:tr h="370840">
                <a:tc>
                  <a:txBody>
                    <a:bodyPr/>
                    <a:lstStyle/>
                    <a:p>
                      <a:pPr algn="ctr"/>
                      <a:r>
                        <a:rPr lang="en-US" sz="1700" dirty="0"/>
                        <a:t>3</a:t>
                      </a:r>
                      <a:r>
                        <a:rPr lang="en-US" sz="1700" baseline="0" dirty="0"/>
                        <a:t> (IX)</a:t>
                      </a:r>
                      <a:endParaRPr lang="en-IN" sz="17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dirty="0"/>
                        <a:t>Utilization,</a:t>
                      </a:r>
                      <a:r>
                        <a:rPr lang="en-US" sz="1700" baseline="0" dirty="0"/>
                        <a:t> Repayment and providing of loans</a:t>
                      </a:r>
                      <a:endParaRPr lang="en-IN" sz="1700" dirty="0"/>
                    </a:p>
                  </a:txBody>
                  <a:tcPr/>
                </a:tc>
                <a:extLst>
                  <a:ext uri="{0D108BD9-81ED-4DB2-BD59-A6C34878D82A}">
                    <a16:rowId xmlns:a16="http://schemas.microsoft.com/office/drawing/2014/main" val="10009"/>
                  </a:ext>
                </a:extLst>
              </a:tr>
              <a:tr h="370840">
                <a:tc>
                  <a:txBody>
                    <a:bodyPr/>
                    <a:lstStyle/>
                    <a:p>
                      <a:pPr algn="ctr"/>
                      <a:r>
                        <a:rPr lang="en-US" sz="1700" dirty="0"/>
                        <a:t>3</a:t>
                      </a:r>
                      <a:r>
                        <a:rPr lang="en-US" sz="1700" baseline="0" dirty="0"/>
                        <a:t> (X)</a:t>
                      </a:r>
                      <a:endParaRPr lang="en-IN" sz="1700" dirty="0"/>
                    </a:p>
                  </a:txBody>
                  <a:tcPr/>
                </a:tc>
                <a:tc>
                  <a:txBody>
                    <a:bodyPr/>
                    <a:lstStyle/>
                    <a:p>
                      <a:r>
                        <a:rPr lang="en-US" sz="1700" dirty="0"/>
                        <a:t>Utilizations and allotment of shares and debenture</a:t>
                      </a:r>
                      <a:r>
                        <a:rPr lang="en-US" sz="1700" baseline="0" dirty="0"/>
                        <a:t> money in initial public offer and further public offer</a:t>
                      </a:r>
                      <a:endParaRPr lang="en-IN" sz="170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7425225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Matters to be included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882783152"/>
              </p:ext>
            </p:extLst>
          </p:nvPr>
        </p:nvGraphicFramePr>
        <p:xfrm>
          <a:off x="684211" y="1623180"/>
          <a:ext cx="9798732" cy="4688840"/>
        </p:xfrm>
        <a:graphic>
          <a:graphicData uri="http://schemas.openxmlformats.org/drawingml/2006/table">
            <a:tbl>
              <a:tblPr firstRow="1" bandRow="1">
                <a:tableStyleId>{5C22544A-7EE6-4342-B048-85BDC9FD1C3A}</a:tableStyleId>
              </a:tblPr>
              <a:tblGrid>
                <a:gridCol w="1465262">
                  <a:extLst>
                    <a:ext uri="{9D8B030D-6E8A-4147-A177-3AD203B41FA5}">
                      <a16:colId xmlns:a16="http://schemas.microsoft.com/office/drawing/2014/main" val="20000"/>
                    </a:ext>
                  </a:extLst>
                </a:gridCol>
                <a:gridCol w="8333470">
                  <a:extLst>
                    <a:ext uri="{9D8B030D-6E8A-4147-A177-3AD203B41FA5}">
                      <a16:colId xmlns:a16="http://schemas.microsoft.com/office/drawing/2014/main" val="20001"/>
                    </a:ext>
                  </a:extLst>
                </a:gridCol>
              </a:tblGrid>
              <a:tr h="370840">
                <a:tc>
                  <a:txBody>
                    <a:bodyPr/>
                    <a:lstStyle/>
                    <a:p>
                      <a:pPr algn="ctr"/>
                      <a:r>
                        <a:rPr lang="en-US" dirty="0"/>
                        <a:t>Paragraph</a:t>
                      </a:r>
                      <a:endParaRPr lang="en-IN" dirty="0"/>
                    </a:p>
                  </a:txBody>
                  <a:tcPr/>
                </a:tc>
                <a:tc>
                  <a:txBody>
                    <a:bodyPr/>
                    <a:lstStyle/>
                    <a:p>
                      <a:pPr algn="ctr"/>
                      <a:r>
                        <a:rPr lang="en-US" dirty="0"/>
                        <a:t>Matters to Include</a:t>
                      </a:r>
                      <a:endParaRPr lang="en-IN" dirty="0"/>
                    </a:p>
                  </a:txBody>
                  <a:tcPr/>
                </a:tc>
                <a:extLst>
                  <a:ext uri="{0D108BD9-81ED-4DB2-BD59-A6C34878D82A}">
                    <a16:rowId xmlns:a16="http://schemas.microsoft.com/office/drawing/2014/main" val="10000"/>
                  </a:ext>
                </a:extLst>
              </a:tr>
              <a:tr h="370840">
                <a:tc>
                  <a:txBody>
                    <a:bodyPr/>
                    <a:lstStyle/>
                    <a:p>
                      <a:pPr algn="ctr"/>
                      <a:r>
                        <a:rPr lang="en-US" sz="1700" dirty="0"/>
                        <a:t>3</a:t>
                      </a:r>
                      <a:r>
                        <a:rPr lang="en-US" sz="1700" baseline="0" dirty="0"/>
                        <a:t> (XI)</a:t>
                      </a:r>
                      <a:endParaRPr lang="en-IN" sz="17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dirty="0"/>
                        <a:t>Fraud by/ on the Company</a:t>
                      </a:r>
                      <a:endParaRPr lang="en-IN" sz="1700" dirty="0"/>
                    </a:p>
                  </a:txBody>
                  <a:tcPr/>
                </a:tc>
                <a:extLst>
                  <a:ext uri="{0D108BD9-81ED-4DB2-BD59-A6C34878D82A}">
                    <a16:rowId xmlns:a16="http://schemas.microsoft.com/office/drawing/2014/main" val="10001"/>
                  </a:ext>
                </a:extLst>
              </a:tr>
              <a:tr h="370840">
                <a:tc>
                  <a:txBody>
                    <a:bodyPr/>
                    <a:lstStyle/>
                    <a:p>
                      <a:pPr algn="ctr"/>
                      <a:r>
                        <a:rPr lang="en-US" sz="1700" dirty="0"/>
                        <a:t>3</a:t>
                      </a:r>
                      <a:r>
                        <a:rPr lang="en-US" sz="1700" baseline="0" dirty="0"/>
                        <a:t> (XII)</a:t>
                      </a:r>
                      <a:endParaRPr lang="en-IN" sz="17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dirty="0"/>
                        <a:t>Nidhi Companies</a:t>
                      </a:r>
                      <a:r>
                        <a:rPr lang="en-US" sz="1700" baseline="0" dirty="0"/>
                        <a:t> and default in repayment of Deposits</a:t>
                      </a:r>
                      <a:endParaRPr lang="en-IN" sz="1700" dirty="0"/>
                    </a:p>
                  </a:txBody>
                  <a:tcPr/>
                </a:tc>
                <a:extLst>
                  <a:ext uri="{0D108BD9-81ED-4DB2-BD59-A6C34878D82A}">
                    <a16:rowId xmlns:a16="http://schemas.microsoft.com/office/drawing/2014/main" val="10002"/>
                  </a:ext>
                </a:extLst>
              </a:tr>
              <a:tr h="370840">
                <a:tc>
                  <a:txBody>
                    <a:bodyPr/>
                    <a:lstStyle/>
                    <a:p>
                      <a:pPr algn="ctr"/>
                      <a:r>
                        <a:rPr lang="en-US" sz="1700" dirty="0"/>
                        <a:t>3</a:t>
                      </a:r>
                      <a:r>
                        <a:rPr lang="en-US" sz="1700" baseline="0" dirty="0"/>
                        <a:t> (XIII)</a:t>
                      </a:r>
                      <a:endParaRPr lang="en-IN" sz="17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dirty="0"/>
                        <a:t>Related Party Transactions</a:t>
                      </a:r>
                      <a:endParaRPr lang="en-IN" sz="1700" dirty="0"/>
                    </a:p>
                  </a:txBody>
                  <a:tcPr/>
                </a:tc>
                <a:extLst>
                  <a:ext uri="{0D108BD9-81ED-4DB2-BD59-A6C34878D82A}">
                    <a16:rowId xmlns:a16="http://schemas.microsoft.com/office/drawing/2014/main" val="10003"/>
                  </a:ext>
                </a:extLst>
              </a:tr>
              <a:tr h="370840">
                <a:tc>
                  <a:txBody>
                    <a:bodyPr/>
                    <a:lstStyle/>
                    <a:p>
                      <a:pPr algn="ctr"/>
                      <a:r>
                        <a:rPr lang="en-US" sz="1700" dirty="0"/>
                        <a:t>3</a:t>
                      </a:r>
                      <a:r>
                        <a:rPr lang="en-US" sz="1700" baseline="0" dirty="0"/>
                        <a:t> (XIV)</a:t>
                      </a:r>
                      <a:endParaRPr lang="en-IN" sz="17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dirty="0"/>
                        <a:t>Internal Audit</a:t>
                      </a:r>
                      <a:endParaRPr lang="en-IN" sz="1700" dirty="0"/>
                    </a:p>
                  </a:txBody>
                  <a:tcPr/>
                </a:tc>
                <a:extLst>
                  <a:ext uri="{0D108BD9-81ED-4DB2-BD59-A6C34878D82A}">
                    <a16:rowId xmlns:a16="http://schemas.microsoft.com/office/drawing/2014/main" val="10004"/>
                  </a:ext>
                </a:extLst>
              </a:tr>
              <a:tr h="370840">
                <a:tc>
                  <a:txBody>
                    <a:bodyPr/>
                    <a:lstStyle/>
                    <a:p>
                      <a:pPr algn="ctr"/>
                      <a:r>
                        <a:rPr lang="en-US" sz="1700" dirty="0"/>
                        <a:t>3</a:t>
                      </a:r>
                      <a:r>
                        <a:rPr lang="en-US" sz="1700" baseline="0" dirty="0"/>
                        <a:t> (XV)</a:t>
                      </a:r>
                      <a:endParaRPr lang="en-IN" sz="17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dirty="0"/>
                        <a:t>Non Cash transactions with directors or connected persons</a:t>
                      </a:r>
                      <a:endParaRPr lang="en-IN" sz="1700" dirty="0"/>
                    </a:p>
                  </a:txBody>
                  <a:tcPr/>
                </a:tc>
                <a:extLst>
                  <a:ext uri="{0D108BD9-81ED-4DB2-BD59-A6C34878D82A}">
                    <a16:rowId xmlns:a16="http://schemas.microsoft.com/office/drawing/2014/main" val="10005"/>
                  </a:ext>
                </a:extLst>
              </a:tr>
              <a:tr h="370840">
                <a:tc>
                  <a:txBody>
                    <a:bodyPr/>
                    <a:lstStyle/>
                    <a:p>
                      <a:pPr algn="ctr"/>
                      <a:r>
                        <a:rPr lang="en-US" sz="1700" dirty="0"/>
                        <a:t>3</a:t>
                      </a:r>
                      <a:r>
                        <a:rPr lang="en-US" sz="1700" baseline="0" dirty="0"/>
                        <a:t> (XVI)</a:t>
                      </a:r>
                      <a:endParaRPr lang="en-IN" sz="17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dirty="0"/>
                        <a:t>RBI Regulations</a:t>
                      </a:r>
                      <a:endParaRPr lang="en-IN" sz="1700" dirty="0"/>
                    </a:p>
                  </a:txBody>
                  <a:tcPr/>
                </a:tc>
                <a:extLst>
                  <a:ext uri="{0D108BD9-81ED-4DB2-BD59-A6C34878D82A}">
                    <a16:rowId xmlns:a16="http://schemas.microsoft.com/office/drawing/2014/main" val="10006"/>
                  </a:ext>
                </a:extLst>
              </a:tr>
              <a:tr h="370840">
                <a:tc>
                  <a:txBody>
                    <a:bodyPr/>
                    <a:lstStyle/>
                    <a:p>
                      <a:pPr algn="ctr"/>
                      <a:r>
                        <a:rPr lang="en-US" sz="1700" dirty="0"/>
                        <a:t>3</a:t>
                      </a:r>
                      <a:r>
                        <a:rPr lang="en-US" sz="1700" baseline="0" dirty="0"/>
                        <a:t> (XVII)</a:t>
                      </a:r>
                      <a:endParaRPr lang="en-IN" sz="1700" dirty="0"/>
                    </a:p>
                  </a:txBody>
                  <a:tcPr/>
                </a:tc>
                <a:tc>
                  <a:txBody>
                    <a:bodyPr/>
                    <a:lstStyle/>
                    <a:p>
                      <a:r>
                        <a:rPr lang="en-US" sz="1700" dirty="0"/>
                        <a:t>Cash Losses</a:t>
                      </a:r>
                      <a:endParaRPr lang="en-IN" sz="1700" dirty="0"/>
                    </a:p>
                  </a:txBody>
                  <a:tcPr/>
                </a:tc>
                <a:extLst>
                  <a:ext uri="{0D108BD9-81ED-4DB2-BD59-A6C34878D82A}">
                    <a16:rowId xmlns:a16="http://schemas.microsoft.com/office/drawing/2014/main" val="10007"/>
                  </a:ext>
                </a:extLst>
              </a:tr>
              <a:tr h="370840">
                <a:tc>
                  <a:txBody>
                    <a:bodyPr/>
                    <a:lstStyle/>
                    <a:p>
                      <a:pPr algn="ctr"/>
                      <a:r>
                        <a:rPr lang="en-US" sz="1700" dirty="0"/>
                        <a:t>3</a:t>
                      </a:r>
                      <a:r>
                        <a:rPr lang="en-US" sz="1700" baseline="0" dirty="0"/>
                        <a:t> (XVIII)</a:t>
                      </a:r>
                      <a:endParaRPr lang="en-IN" sz="1700" dirty="0"/>
                    </a:p>
                  </a:txBody>
                  <a:tcPr/>
                </a:tc>
                <a:tc>
                  <a:txBody>
                    <a:bodyPr/>
                    <a:lstStyle/>
                    <a:p>
                      <a:r>
                        <a:rPr lang="en-US" sz="1700" dirty="0"/>
                        <a:t>Resignation of Statutory Auditors</a:t>
                      </a:r>
                      <a:endParaRPr lang="en-IN" sz="1700" dirty="0"/>
                    </a:p>
                  </a:txBody>
                  <a:tcPr/>
                </a:tc>
                <a:extLst>
                  <a:ext uri="{0D108BD9-81ED-4DB2-BD59-A6C34878D82A}">
                    <a16:rowId xmlns:a16="http://schemas.microsoft.com/office/drawing/2014/main" val="10008"/>
                  </a:ext>
                </a:extLst>
              </a:tr>
              <a:tr h="370840">
                <a:tc>
                  <a:txBody>
                    <a:bodyPr/>
                    <a:lstStyle/>
                    <a:p>
                      <a:pPr algn="ctr"/>
                      <a:r>
                        <a:rPr lang="en-US" sz="1700" dirty="0"/>
                        <a:t>3</a:t>
                      </a:r>
                      <a:r>
                        <a:rPr lang="en-US" sz="1700" baseline="0" dirty="0"/>
                        <a:t> (XIX)</a:t>
                      </a:r>
                      <a:endParaRPr lang="en-IN" sz="1700" dirty="0"/>
                    </a:p>
                  </a:txBody>
                  <a:tcPr/>
                </a:tc>
                <a:tc>
                  <a:txBody>
                    <a:bodyPr/>
                    <a:lstStyle/>
                    <a:p>
                      <a:r>
                        <a:rPr lang="en-US" sz="1700" dirty="0"/>
                        <a:t>Material Uncertainty in payment of liabilities</a:t>
                      </a:r>
                      <a:endParaRPr lang="en-IN" sz="1700" dirty="0"/>
                    </a:p>
                  </a:txBody>
                  <a:tcPr/>
                </a:tc>
                <a:extLst>
                  <a:ext uri="{0D108BD9-81ED-4DB2-BD59-A6C34878D82A}">
                    <a16:rowId xmlns:a16="http://schemas.microsoft.com/office/drawing/2014/main" val="10009"/>
                  </a:ext>
                </a:extLst>
              </a:tr>
              <a:tr h="370840">
                <a:tc>
                  <a:txBody>
                    <a:bodyPr/>
                    <a:lstStyle/>
                    <a:p>
                      <a:pPr algn="ctr"/>
                      <a:r>
                        <a:rPr lang="en-US" sz="1700" dirty="0"/>
                        <a:t>3</a:t>
                      </a:r>
                      <a:r>
                        <a:rPr lang="en-US" sz="1700" baseline="0" dirty="0"/>
                        <a:t> (XX)</a:t>
                      </a:r>
                      <a:endParaRPr lang="en-IN" sz="1700" dirty="0"/>
                    </a:p>
                  </a:txBody>
                  <a:tcPr/>
                </a:tc>
                <a:tc>
                  <a:txBody>
                    <a:bodyPr/>
                    <a:lstStyle/>
                    <a:p>
                      <a:r>
                        <a:rPr lang="en-US" sz="1700" dirty="0"/>
                        <a:t>Corporate Social Responsibility</a:t>
                      </a:r>
                      <a:endParaRPr lang="en-IN" sz="1700" dirty="0"/>
                    </a:p>
                  </a:txBody>
                  <a:tcPr/>
                </a:tc>
                <a:extLst>
                  <a:ext uri="{0D108BD9-81ED-4DB2-BD59-A6C34878D82A}">
                    <a16:rowId xmlns:a16="http://schemas.microsoft.com/office/drawing/2014/main" val="10010"/>
                  </a:ext>
                </a:extLst>
              </a:tr>
              <a:tr h="370840">
                <a:tc>
                  <a:txBody>
                    <a:bodyPr/>
                    <a:lstStyle/>
                    <a:p>
                      <a:pPr algn="ctr"/>
                      <a:r>
                        <a:rPr lang="en-US" sz="1700" dirty="0"/>
                        <a:t>3</a:t>
                      </a:r>
                      <a:r>
                        <a:rPr lang="en-US" sz="1700" baseline="0" dirty="0"/>
                        <a:t> (XXI)</a:t>
                      </a:r>
                      <a:endParaRPr lang="en-IN" sz="1700" dirty="0"/>
                    </a:p>
                  </a:txBody>
                  <a:tcPr/>
                </a:tc>
                <a:tc>
                  <a:txBody>
                    <a:bodyPr/>
                    <a:lstStyle/>
                    <a:p>
                      <a:r>
                        <a:rPr lang="en-US" sz="1700" dirty="0"/>
                        <a:t>Adverse remarks in CARO of Companies in Consolidated</a:t>
                      </a:r>
                      <a:r>
                        <a:rPr lang="en-US" sz="1700" baseline="0" dirty="0"/>
                        <a:t> Financial Statements/ CARO Reports of Components</a:t>
                      </a:r>
                      <a:endParaRPr lang="en-IN" sz="1700"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817129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869807323"/>
              </p:ext>
            </p:extLst>
          </p:nvPr>
        </p:nvGraphicFramePr>
        <p:xfrm>
          <a:off x="522515" y="1525209"/>
          <a:ext cx="10504714" cy="3325768"/>
        </p:xfrm>
        <a:graphic>
          <a:graphicData uri="http://schemas.openxmlformats.org/drawingml/2006/table">
            <a:tbl>
              <a:tblPr firstRow="1" bandRow="1">
                <a:tableStyleId>{5C22544A-7EE6-4342-B048-85BDC9FD1C3A}</a:tableStyleId>
              </a:tblPr>
              <a:tblGrid>
                <a:gridCol w="852918">
                  <a:extLst>
                    <a:ext uri="{9D8B030D-6E8A-4147-A177-3AD203B41FA5}">
                      <a16:colId xmlns:a16="http://schemas.microsoft.com/office/drawing/2014/main" val="20000"/>
                    </a:ext>
                  </a:extLst>
                </a:gridCol>
                <a:gridCol w="679808">
                  <a:extLst>
                    <a:ext uri="{9D8B030D-6E8A-4147-A177-3AD203B41FA5}">
                      <a16:colId xmlns:a16="http://schemas.microsoft.com/office/drawing/2014/main" val="20001"/>
                    </a:ext>
                  </a:extLst>
                </a:gridCol>
                <a:gridCol w="2039942">
                  <a:extLst>
                    <a:ext uri="{9D8B030D-6E8A-4147-A177-3AD203B41FA5}">
                      <a16:colId xmlns:a16="http://schemas.microsoft.com/office/drawing/2014/main" val="20002"/>
                    </a:ext>
                  </a:extLst>
                </a:gridCol>
                <a:gridCol w="6932046">
                  <a:extLst>
                    <a:ext uri="{9D8B030D-6E8A-4147-A177-3AD203B41FA5}">
                      <a16:colId xmlns:a16="http://schemas.microsoft.com/office/drawing/2014/main" val="20003"/>
                    </a:ext>
                  </a:extLst>
                </a:gridCol>
              </a:tblGrid>
              <a:tr h="631896">
                <a:tc>
                  <a:txBody>
                    <a:bodyPr/>
                    <a:lstStyle/>
                    <a:p>
                      <a:pPr algn="ctr"/>
                      <a:r>
                        <a:rPr lang="en-US" sz="1600" dirty="0"/>
                        <a:t>Para</a:t>
                      </a:r>
                      <a:endParaRPr lang="en-IN" sz="1600" dirty="0"/>
                    </a:p>
                  </a:txBody>
                  <a:tcPr/>
                </a:tc>
                <a:tc>
                  <a:txBody>
                    <a:bodyPr/>
                    <a:lstStyle/>
                    <a:p>
                      <a:pPr algn="ctr"/>
                      <a:r>
                        <a:rPr lang="en-US" sz="1600" dirty="0"/>
                        <a:t>Sub Para</a:t>
                      </a:r>
                      <a:endParaRPr lang="en-IN" sz="1600" dirty="0"/>
                    </a:p>
                  </a:txBody>
                  <a:tcPr/>
                </a:tc>
                <a:tc>
                  <a:txBody>
                    <a:bodyPr/>
                    <a:lstStyle/>
                    <a:p>
                      <a:pPr algn="ctr"/>
                      <a:r>
                        <a:rPr lang="en-US" sz="1600" dirty="0"/>
                        <a:t>Heading</a:t>
                      </a:r>
                      <a:endParaRPr lang="en-IN" sz="1600" dirty="0"/>
                    </a:p>
                  </a:txBody>
                  <a:tcPr/>
                </a:tc>
                <a:tc>
                  <a:txBody>
                    <a:bodyPr/>
                    <a:lstStyle/>
                    <a:p>
                      <a:pPr algn="ctr"/>
                      <a:r>
                        <a:rPr lang="en-US" sz="1600" dirty="0"/>
                        <a:t>Disclosure</a:t>
                      </a:r>
                      <a:r>
                        <a:rPr lang="en-US" sz="1600" baseline="0" dirty="0"/>
                        <a:t> required</a:t>
                      </a:r>
                      <a:endParaRPr lang="en-IN" sz="1600" dirty="0"/>
                    </a:p>
                  </a:txBody>
                  <a:tcPr/>
                </a:tc>
                <a:extLst>
                  <a:ext uri="{0D108BD9-81ED-4DB2-BD59-A6C34878D82A}">
                    <a16:rowId xmlns:a16="http://schemas.microsoft.com/office/drawing/2014/main" val="10000"/>
                  </a:ext>
                </a:extLst>
              </a:tr>
              <a:tr h="897957">
                <a:tc>
                  <a:txBody>
                    <a:bodyPr/>
                    <a:lstStyle/>
                    <a:p>
                      <a:pPr algn="ctr"/>
                      <a:r>
                        <a:rPr lang="en-US" sz="1600" dirty="0"/>
                        <a:t>3</a:t>
                      </a:r>
                      <a:r>
                        <a:rPr lang="en-US" sz="1600" baseline="0" dirty="0"/>
                        <a:t> (I) (a)</a:t>
                      </a:r>
                      <a:endParaRPr lang="en-IN" sz="1600" dirty="0"/>
                    </a:p>
                  </a:txBody>
                  <a:tcPr/>
                </a:tc>
                <a:tc>
                  <a:txBody>
                    <a:bodyPr/>
                    <a:lstStyle/>
                    <a:p>
                      <a:pPr algn="ctr"/>
                      <a:r>
                        <a:rPr lang="en-US" sz="1600" dirty="0"/>
                        <a:t>(A)</a:t>
                      </a:r>
                      <a:endParaRPr lang="en-IN"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Property,</a:t>
                      </a:r>
                      <a:r>
                        <a:rPr lang="en-US" sz="1600" baseline="0" dirty="0"/>
                        <a:t> Plant &amp; Equipment</a:t>
                      </a:r>
                      <a:endParaRPr lang="en-IN" sz="1600" dirty="0"/>
                    </a:p>
                  </a:txBody>
                  <a:tcPr/>
                </a:tc>
                <a:tc>
                  <a:txBody>
                    <a:bodyPr/>
                    <a:lstStyle/>
                    <a:p>
                      <a:pPr algn="just"/>
                      <a:r>
                        <a:rPr lang="en-US" sz="1600" dirty="0"/>
                        <a:t>whether the company is maintaining proper records showing full particulars, including quantitative details and situation of Property, Plant and Equipment;</a:t>
                      </a:r>
                      <a:endParaRPr lang="en-IN" sz="1600" dirty="0"/>
                    </a:p>
                  </a:txBody>
                  <a:tcPr/>
                </a:tc>
                <a:extLst>
                  <a:ext uri="{0D108BD9-81ED-4DB2-BD59-A6C34878D82A}">
                    <a16:rowId xmlns:a16="http://schemas.microsoft.com/office/drawing/2014/main" val="10001"/>
                  </a:ext>
                </a:extLst>
              </a:tr>
              <a:tr h="631896">
                <a:tc>
                  <a:txBody>
                    <a:bodyPr/>
                    <a:lstStyle/>
                    <a:p>
                      <a:pPr algn="ctr"/>
                      <a:endParaRPr lang="en-IN" sz="1600" dirty="0"/>
                    </a:p>
                  </a:txBody>
                  <a:tcPr/>
                </a:tc>
                <a:tc>
                  <a:txBody>
                    <a:bodyPr/>
                    <a:lstStyle/>
                    <a:p>
                      <a:pPr algn="ctr"/>
                      <a:r>
                        <a:rPr lang="en-US" sz="1600" dirty="0"/>
                        <a:t>(B)</a:t>
                      </a:r>
                      <a:endParaRPr lang="en-IN"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Property,</a:t>
                      </a:r>
                      <a:r>
                        <a:rPr lang="en-US" sz="1600" baseline="0" dirty="0"/>
                        <a:t> Plant &amp; Equipment</a:t>
                      </a:r>
                      <a:endParaRPr lang="en-IN" sz="1600" dirty="0"/>
                    </a:p>
                  </a:txBody>
                  <a:tcPr/>
                </a:tc>
                <a:tc>
                  <a:txBody>
                    <a:bodyPr/>
                    <a:lstStyle/>
                    <a:p>
                      <a:pPr algn="just"/>
                      <a:r>
                        <a:rPr lang="en-US" sz="1600" dirty="0"/>
                        <a:t>whether the company is maintaining proper records showing full particulars of intangible assets;</a:t>
                      </a:r>
                    </a:p>
                  </a:txBody>
                  <a:tcPr/>
                </a:tc>
                <a:extLst>
                  <a:ext uri="{0D108BD9-81ED-4DB2-BD59-A6C34878D82A}">
                    <a16:rowId xmlns:a16="http://schemas.microsoft.com/office/drawing/2014/main" val="10002"/>
                  </a:ext>
                </a:extLst>
              </a:tr>
              <a:tr h="1164019">
                <a:tc>
                  <a:txBody>
                    <a:bodyPr/>
                    <a:lstStyle/>
                    <a:p>
                      <a:pPr algn="ctr"/>
                      <a:r>
                        <a:rPr lang="en-US" sz="1600" dirty="0"/>
                        <a:t>3 (I) (b)</a:t>
                      </a:r>
                      <a:endParaRPr lang="en-IN" sz="1600" dirty="0"/>
                    </a:p>
                  </a:txBody>
                  <a:tcPr/>
                </a:tc>
                <a:tc>
                  <a:txBody>
                    <a:bodyPr/>
                    <a:lstStyle/>
                    <a:p>
                      <a:pPr algn="ctr"/>
                      <a:endParaRPr lang="en-IN" sz="160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Property,</a:t>
                      </a:r>
                      <a:r>
                        <a:rPr lang="en-US" sz="1600" baseline="0" dirty="0"/>
                        <a:t> Plant &amp; Equipment</a:t>
                      </a:r>
                      <a:endParaRPr lang="en-IN" sz="1600" dirty="0"/>
                    </a:p>
                  </a:txBody>
                  <a:tcPr/>
                </a:tc>
                <a:tc>
                  <a:txBody>
                    <a:bodyPr/>
                    <a:lstStyle/>
                    <a:p>
                      <a:pPr algn="just"/>
                      <a:r>
                        <a:rPr lang="en-US" sz="1600" dirty="0"/>
                        <a:t>whether these Property, Plant and Equipment have been physically verified by the management at reasonable intervals; whether any material discrepancies were noticed on such verification and if so, whether the same have been properly dealt with in the books of account</a:t>
                      </a:r>
                      <a:endParaRPr lang="en-IN"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9215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942165252"/>
              </p:ext>
            </p:extLst>
          </p:nvPr>
        </p:nvGraphicFramePr>
        <p:xfrm>
          <a:off x="522515" y="1525209"/>
          <a:ext cx="10504714" cy="2061976"/>
        </p:xfrm>
        <a:graphic>
          <a:graphicData uri="http://schemas.openxmlformats.org/drawingml/2006/table">
            <a:tbl>
              <a:tblPr firstRow="1" bandRow="1">
                <a:tableStyleId>{5C22544A-7EE6-4342-B048-85BDC9FD1C3A}</a:tableStyleId>
              </a:tblPr>
              <a:tblGrid>
                <a:gridCol w="852918">
                  <a:extLst>
                    <a:ext uri="{9D8B030D-6E8A-4147-A177-3AD203B41FA5}">
                      <a16:colId xmlns:a16="http://schemas.microsoft.com/office/drawing/2014/main" val="20000"/>
                    </a:ext>
                  </a:extLst>
                </a:gridCol>
                <a:gridCol w="679808">
                  <a:extLst>
                    <a:ext uri="{9D8B030D-6E8A-4147-A177-3AD203B41FA5}">
                      <a16:colId xmlns:a16="http://schemas.microsoft.com/office/drawing/2014/main" val="20001"/>
                    </a:ext>
                  </a:extLst>
                </a:gridCol>
                <a:gridCol w="2039942">
                  <a:extLst>
                    <a:ext uri="{9D8B030D-6E8A-4147-A177-3AD203B41FA5}">
                      <a16:colId xmlns:a16="http://schemas.microsoft.com/office/drawing/2014/main" val="20002"/>
                    </a:ext>
                  </a:extLst>
                </a:gridCol>
                <a:gridCol w="6932046">
                  <a:extLst>
                    <a:ext uri="{9D8B030D-6E8A-4147-A177-3AD203B41FA5}">
                      <a16:colId xmlns:a16="http://schemas.microsoft.com/office/drawing/2014/main" val="20003"/>
                    </a:ext>
                  </a:extLst>
                </a:gridCol>
              </a:tblGrid>
              <a:tr h="631896">
                <a:tc>
                  <a:txBody>
                    <a:bodyPr/>
                    <a:lstStyle/>
                    <a:p>
                      <a:pPr algn="ctr"/>
                      <a:r>
                        <a:rPr lang="en-US" sz="1600" dirty="0"/>
                        <a:t>Para</a:t>
                      </a:r>
                      <a:endParaRPr lang="en-IN" sz="1600" dirty="0"/>
                    </a:p>
                  </a:txBody>
                  <a:tcPr/>
                </a:tc>
                <a:tc>
                  <a:txBody>
                    <a:bodyPr/>
                    <a:lstStyle/>
                    <a:p>
                      <a:pPr algn="ctr"/>
                      <a:r>
                        <a:rPr lang="en-US" sz="1600" dirty="0"/>
                        <a:t>Sub Para</a:t>
                      </a:r>
                      <a:endParaRPr lang="en-IN" sz="1600" dirty="0"/>
                    </a:p>
                  </a:txBody>
                  <a:tcPr/>
                </a:tc>
                <a:tc>
                  <a:txBody>
                    <a:bodyPr/>
                    <a:lstStyle/>
                    <a:p>
                      <a:pPr algn="ctr"/>
                      <a:r>
                        <a:rPr lang="en-US" sz="1600" dirty="0"/>
                        <a:t>Heading</a:t>
                      </a:r>
                      <a:endParaRPr lang="en-IN" sz="1600" dirty="0"/>
                    </a:p>
                  </a:txBody>
                  <a:tcPr/>
                </a:tc>
                <a:tc>
                  <a:txBody>
                    <a:bodyPr/>
                    <a:lstStyle/>
                    <a:p>
                      <a:pPr algn="ctr"/>
                      <a:r>
                        <a:rPr lang="en-US" sz="1600" dirty="0"/>
                        <a:t>Disclosure</a:t>
                      </a:r>
                      <a:r>
                        <a:rPr lang="en-US" sz="1600" baseline="0" dirty="0"/>
                        <a:t> required</a:t>
                      </a:r>
                      <a:endParaRPr lang="en-IN" sz="1600" dirty="0"/>
                    </a:p>
                  </a:txBody>
                  <a:tcPr/>
                </a:tc>
                <a:extLst>
                  <a:ext uri="{0D108BD9-81ED-4DB2-BD59-A6C34878D82A}">
                    <a16:rowId xmlns:a16="http://schemas.microsoft.com/office/drawing/2014/main" val="10000"/>
                  </a:ext>
                </a:extLst>
              </a:tr>
              <a:tr h="1430080">
                <a:tc>
                  <a:txBody>
                    <a:bodyPr/>
                    <a:lstStyle/>
                    <a:p>
                      <a:pPr algn="ctr"/>
                      <a:r>
                        <a:rPr lang="en-US" sz="1600" dirty="0"/>
                        <a:t>3 (I) (c )</a:t>
                      </a:r>
                      <a:endParaRPr lang="en-IN" sz="1600" dirty="0"/>
                    </a:p>
                  </a:txBody>
                  <a:tcPr/>
                </a:tc>
                <a:tc>
                  <a:txBody>
                    <a:bodyPr/>
                    <a:lstStyle/>
                    <a:p>
                      <a:pPr algn="ctr"/>
                      <a:endParaRPr lang="en-IN"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Property,</a:t>
                      </a:r>
                      <a:r>
                        <a:rPr lang="en-US" sz="1600" baseline="0" dirty="0"/>
                        <a:t> Plant &amp; Equipment</a:t>
                      </a:r>
                      <a:endParaRPr lang="en-IN" sz="1600" dirty="0"/>
                    </a:p>
                  </a:txBody>
                  <a:tcPr/>
                </a:tc>
                <a:tc>
                  <a:txBody>
                    <a:bodyPr/>
                    <a:lstStyle/>
                    <a:p>
                      <a:pPr algn="just"/>
                      <a:r>
                        <a:rPr lang="en-US" sz="1600" dirty="0"/>
                        <a:t>Whether the title deeds of all the immovable properties (other than properties where the company is the lessee and the lease agreements are duly executed in favor of the lessee) disclosed in the financial statements are held in the name of the company, if not, provide the details thereof in the format as per Order.</a:t>
                      </a:r>
                      <a:endParaRPr lang="en-IN" sz="1600" dirty="0"/>
                    </a:p>
                  </a:txBody>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399953275"/>
              </p:ext>
            </p:extLst>
          </p:nvPr>
        </p:nvGraphicFramePr>
        <p:xfrm>
          <a:off x="551543" y="4627637"/>
          <a:ext cx="10497456" cy="1645920"/>
        </p:xfrm>
        <a:graphic>
          <a:graphicData uri="http://schemas.openxmlformats.org/drawingml/2006/table">
            <a:tbl>
              <a:tblPr firstRow="1" bandRow="1">
                <a:tableStyleId>{5C22544A-7EE6-4342-B048-85BDC9FD1C3A}</a:tableStyleId>
              </a:tblPr>
              <a:tblGrid>
                <a:gridCol w="1364343">
                  <a:extLst>
                    <a:ext uri="{9D8B030D-6E8A-4147-A177-3AD203B41FA5}">
                      <a16:colId xmlns:a16="http://schemas.microsoft.com/office/drawing/2014/main" val="20000"/>
                    </a:ext>
                  </a:extLst>
                </a:gridCol>
                <a:gridCol w="1654628">
                  <a:extLst>
                    <a:ext uri="{9D8B030D-6E8A-4147-A177-3AD203B41FA5}">
                      <a16:colId xmlns:a16="http://schemas.microsoft.com/office/drawing/2014/main" val="20001"/>
                    </a:ext>
                  </a:extLst>
                </a:gridCol>
                <a:gridCol w="1338943">
                  <a:extLst>
                    <a:ext uri="{9D8B030D-6E8A-4147-A177-3AD203B41FA5}">
                      <a16:colId xmlns:a16="http://schemas.microsoft.com/office/drawing/2014/main" val="20002"/>
                    </a:ext>
                  </a:extLst>
                </a:gridCol>
                <a:gridCol w="2640390">
                  <a:extLst>
                    <a:ext uri="{9D8B030D-6E8A-4147-A177-3AD203B41FA5}">
                      <a16:colId xmlns:a16="http://schemas.microsoft.com/office/drawing/2014/main" val="20003"/>
                    </a:ext>
                  </a:extLst>
                </a:gridCol>
                <a:gridCol w="1749576">
                  <a:extLst>
                    <a:ext uri="{9D8B030D-6E8A-4147-A177-3AD203B41FA5}">
                      <a16:colId xmlns:a16="http://schemas.microsoft.com/office/drawing/2014/main" val="20004"/>
                    </a:ext>
                  </a:extLst>
                </a:gridCol>
                <a:gridCol w="1749576">
                  <a:extLst>
                    <a:ext uri="{9D8B030D-6E8A-4147-A177-3AD203B41FA5}">
                      <a16:colId xmlns:a16="http://schemas.microsoft.com/office/drawing/2014/main" val="20005"/>
                    </a:ext>
                  </a:extLst>
                </a:gridCol>
              </a:tblGrid>
              <a:tr h="370840">
                <a:tc>
                  <a:txBody>
                    <a:bodyPr/>
                    <a:lstStyle/>
                    <a:p>
                      <a:r>
                        <a:rPr lang="en-US" sz="1600" dirty="0"/>
                        <a:t>Description of Property</a:t>
                      </a:r>
                      <a:endParaRPr lang="en-IN" sz="1600" dirty="0"/>
                    </a:p>
                  </a:txBody>
                  <a:tcPr/>
                </a:tc>
                <a:tc>
                  <a:txBody>
                    <a:bodyPr/>
                    <a:lstStyle/>
                    <a:p>
                      <a:r>
                        <a:rPr lang="en-US" sz="1600" dirty="0"/>
                        <a:t>Gross Carrying Value</a:t>
                      </a:r>
                      <a:endParaRPr lang="en-IN" sz="1600" dirty="0"/>
                    </a:p>
                  </a:txBody>
                  <a:tcPr/>
                </a:tc>
                <a:tc>
                  <a:txBody>
                    <a:bodyPr/>
                    <a:lstStyle/>
                    <a:p>
                      <a:r>
                        <a:rPr lang="en-US" sz="1600" dirty="0"/>
                        <a:t>Held in the name of</a:t>
                      </a:r>
                      <a:endParaRPr lang="en-IN" sz="1600" dirty="0"/>
                    </a:p>
                  </a:txBody>
                  <a:tcPr/>
                </a:tc>
                <a:tc>
                  <a:txBody>
                    <a:bodyPr/>
                    <a:lstStyle/>
                    <a:p>
                      <a:r>
                        <a:rPr lang="en-US" sz="1600" dirty="0"/>
                        <a:t>Whether</a:t>
                      </a:r>
                      <a:r>
                        <a:rPr lang="en-US" sz="1600" baseline="0" dirty="0"/>
                        <a:t> Promoter, Director or their relative or employee</a:t>
                      </a:r>
                      <a:endParaRPr lang="en-IN" sz="1600" dirty="0"/>
                    </a:p>
                  </a:txBody>
                  <a:tcPr/>
                </a:tc>
                <a:tc>
                  <a:txBody>
                    <a:bodyPr/>
                    <a:lstStyle/>
                    <a:p>
                      <a:r>
                        <a:rPr lang="en-US" sz="1600" dirty="0"/>
                        <a:t>Period Held- indicate range where appropriate</a:t>
                      </a:r>
                      <a:endParaRPr lang="en-IN" sz="1600" dirty="0"/>
                    </a:p>
                  </a:txBody>
                  <a:tcPr/>
                </a:tc>
                <a:tc>
                  <a:txBody>
                    <a:bodyPr/>
                    <a:lstStyle/>
                    <a:p>
                      <a:r>
                        <a:rPr lang="en-US" sz="1600" dirty="0"/>
                        <a:t>Reason</a:t>
                      </a:r>
                      <a:r>
                        <a:rPr lang="en-US" sz="1600" baseline="0" dirty="0"/>
                        <a:t> for not being held in the name of Company*</a:t>
                      </a:r>
                      <a:endParaRPr lang="en-IN" sz="1600" dirty="0"/>
                    </a:p>
                  </a:txBody>
                  <a:tcPr/>
                </a:tc>
                <a:extLst>
                  <a:ext uri="{0D108BD9-81ED-4DB2-BD59-A6C34878D82A}">
                    <a16:rowId xmlns:a16="http://schemas.microsoft.com/office/drawing/2014/main" val="10000"/>
                  </a:ext>
                </a:extLst>
              </a:tr>
              <a:tr h="370840">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r>
                        <a:rPr lang="en-US" sz="1600" dirty="0"/>
                        <a:t>(*indicate if in dispute)</a:t>
                      </a:r>
                      <a:endParaRPr lang="en-IN" sz="1600" dirty="0"/>
                    </a:p>
                  </a:txBody>
                  <a:tcPr/>
                </a:tc>
                <a:extLst>
                  <a:ext uri="{0D108BD9-81ED-4DB2-BD59-A6C34878D82A}">
                    <a16:rowId xmlns:a16="http://schemas.microsoft.com/office/drawing/2014/main" val="10001"/>
                  </a:ext>
                </a:extLst>
              </a:tr>
            </a:tbl>
          </a:graphicData>
        </a:graphic>
      </p:graphicFrame>
      <p:sp>
        <p:nvSpPr>
          <p:cNvPr id="7" name="Rectangle 6"/>
          <p:cNvSpPr/>
          <p:nvPr/>
        </p:nvSpPr>
        <p:spPr>
          <a:xfrm>
            <a:off x="422954" y="3831773"/>
            <a:ext cx="10879603" cy="954107"/>
          </a:xfrm>
          <a:prstGeom prst="rect">
            <a:avLst/>
          </a:prstGeom>
        </p:spPr>
        <p:txBody>
          <a:bodyPr wrap="square">
            <a:spAutoFit/>
          </a:bodyPr>
          <a:lstStyle/>
          <a:p>
            <a:pPr algn="just"/>
            <a:r>
              <a:rPr lang="en-US" b="1" u="sng" dirty="0">
                <a:latin typeface="Calibri" panose="020F0502020204030204" pitchFamily="34" charset="0"/>
                <a:cs typeface="Calibri" panose="020F0502020204030204" pitchFamily="34" charset="0"/>
              </a:rPr>
              <a:t>Format for title deeds of all the immovable properties disclosed in the Financial Statements which are not held in the name of the Company-</a:t>
            </a:r>
          </a:p>
          <a:p>
            <a:pPr algn="just"/>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44054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63316885"/>
              </p:ext>
            </p:extLst>
          </p:nvPr>
        </p:nvGraphicFramePr>
        <p:xfrm>
          <a:off x="522515" y="1525209"/>
          <a:ext cx="10493828" cy="4971636"/>
        </p:xfrm>
        <a:graphic>
          <a:graphicData uri="http://schemas.openxmlformats.org/drawingml/2006/table">
            <a:tbl>
              <a:tblPr firstRow="1" bandRow="1">
                <a:tableStyleId>{5C22544A-7EE6-4342-B048-85BDC9FD1C3A}</a:tableStyleId>
              </a:tblPr>
              <a:tblGrid>
                <a:gridCol w="910988">
                  <a:extLst>
                    <a:ext uri="{9D8B030D-6E8A-4147-A177-3AD203B41FA5}">
                      <a16:colId xmlns:a16="http://schemas.microsoft.com/office/drawing/2014/main" val="20000"/>
                    </a:ext>
                  </a:extLst>
                </a:gridCol>
                <a:gridCol w="2178830">
                  <a:extLst>
                    <a:ext uri="{9D8B030D-6E8A-4147-A177-3AD203B41FA5}">
                      <a16:colId xmlns:a16="http://schemas.microsoft.com/office/drawing/2014/main" val="20001"/>
                    </a:ext>
                  </a:extLst>
                </a:gridCol>
                <a:gridCol w="7404010">
                  <a:extLst>
                    <a:ext uri="{9D8B030D-6E8A-4147-A177-3AD203B41FA5}">
                      <a16:colId xmlns:a16="http://schemas.microsoft.com/office/drawing/2014/main" val="20002"/>
                    </a:ext>
                  </a:extLst>
                </a:gridCol>
              </a:tblGrid>
              <a:tr h="345915">
                <a:tc>
                  <a:txBody>
                    <a:bodyPr/>
                    <a:lstStyle/>
                    <a:p>
                      <a:pPr algn="ctr"/>
                      <a:r>
                        <a:rPr lang="en-US" dirty="0"/>
                        <a:t>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1620586">
                <a:tc>
                  <a:txBody>
                    <a:bodyPr/>
                    <a:lstStyle/>
                    <a:p>
                      <a:pPr algn="ctr"/>
                      <a:r>
                        <a:rPr lang="en-US" sz="1600" dirty="0"/>
                        <a:t>3</a:t>
                      </a:r>
                      <a:r>
                        <a:rPr lang="en-US" sz="1600" baseline="0" dirty="0"/>
                        <a:t> (I) (d)</a:t>
                      </a:r>
                      <a:endParaRPr lang="en-IN"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Property,</a:t>
                      </a:r>
                      <a:r>
                        <a:rPr lang="en-US" sz="1600" baseline="0" dirty="0"/>
                        <a:t> Plant &amp; Equipment</a:t>
                      </a:r>
                      <a:endParaRPr lang="en-IN" sz="1600" dirty="0"/>
                    </a:p>
                  </a:txBody>
                  <a:tcPr/>
                </a:tc>
                <a:tc>
                  <a:txBody>
                    <a:bodyPr/>
                    <a:lstStyle/>
                    <a:p>
                      <a:pPr algn="just"/>
                      <a:r>
                        <a:rPr lang="en-US" sz="1600" dirty="0"/>
                        <a:t>Whether the company has revalued its Property, Plant and Equipment (including Right of Use assets) or intangible assets or both during the year and, if so, whether the revaluation is based on the valuation by a Registered Valuer; specify the amount of change, if change is 10% or more in the aggregate of the net carrying value of each class of Property, Plant and Equipment or intangible assets.</a:t>
                      </a:r>
                      <a:endParaRPr lang="en-IN" sz="1600" dirty="0"/>
                    </a:p>
                  </a:txBody>
                  <a:tcPr/>
                </a:tc>
                <a:extLst>
                  <a:ext uri="{0D108BD9-81ED-4DB2-BD59-A6C34878D82A}">
                    <a16:rowId xmlns:a16="http://schemas.microsoft.com/office/drawing/2014/main" val="10001"/>
                  </a:ext>
                </a:extLst>
              </a:tr>
              <a:tr h="1364704">
                <a:tc>
                  <a:txBody>
                    <a:bodyPr/>
                    <a:lstStyle/>
                    <a:p>
                      <a:pPr algn="ctr"/>
                      <a:r>
                        <a:rPr lang="en-US" sz="1600" dirty="0"/>
                        <a:t>3 (I) (e)</a:t>
                      </a:r>
                      <a:endParaRPr lang="en-IN"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Property,</a:t>
                      </a:r>
                      <a:r>
                        <a:rPr lang="en-US" sz="1600" baseline="0" dirty="0"/>
                        <a:t> Plant &amp; Equipment</a:t>
                      </a:r>
                      <a:endParaRPr lang="en-IN" sz="1600" dirty="0"/>
                    </a:p>
                  </a:txBody>
                  <a:tcPr/>
                </a:tc>
                <a:tc>
                  <a:txBody>
                    <a:bodyPr/>
                    <a:lstStyle/>
                    <a:p>
                      <a:pPr algn="just"/>
                      <a:r>
                        <a:rPr lang="en-US" sz="1600" dirty="0"/>
                        <a:t>Whether any proceedings have been initiated or are pending against the company for holding any Benami property under the Benami Transactions (Prohibition) Act, 1988 (45 of 1988) and rules made thereunder, if so, whether the company has</a:t>
                      </a:r>
                      <a:r>
                        <a:rPr lang="en-US" sz="1600" baseline="0" dirty="0"/>
                        <a:t> </a:t>
                      </a:r>
                      <a:r>
                        <a:rPr lang="en-US" sz="1600" dirty="0"/>
                        <a:t>appropriately disclosed the details in its financial statements.</a:t>
                      </a:r>
                      <a:endParaRPr lang="en-IN" sz="1600" dirty="0"/>
                    </a:p>
                  </a:txBody>
                  <a:tcPr/>
                </a:tc>
                <a:extLst>
                  <a:ext uri="{0D108BD9-81ED-4DB2-BD59-A6C34878D82A}">
                    <a16:rowId xmlns:a16="http://schemas.microsoft.com/office/drawing/2014/main" val="10002"/>
                  </a:ext>
                </a:extLst>
              </a:tr>
              <a:tr h="1620586">
                <a:tc>
                  <a:txBody>
                    <a:bodyPr/>
                    <a:lstStyle/>
                    <a:p>
                      <a:pPr algn="ctr"/>
                      <a:r>
                        <a:rPr lang="en-US" sz="1600" dirty="0"/>
                        <a:t>3 (II) (a)</a:t>
                      </a:r>
                      <a:endParaRPr lang="en-IN"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Inventories</a:t>
                      </a:r>
                      <a:endParaRPr lang="en-IN" sz="1600" dirty="0"/>
                    </a:p>
                  </a:txBody>
                  <a:tcPr/>
                </a:tc>
                <a:tc>
                  <a:txBody>
                    <a:bodyPr/>
                    <a:lstStyle/>
                    <a:p>
                      <a:pPr algn="just"/>
                      <a:r>
                        <a:rPr lang="en-US" sz="1600" dirty="0"/>
                        <a:t>Whether physical verification of inventory has been conducted at reasonable intervals by the management and whether, in the opinion</a:t>
                      </a:r>
                      <a:r>
                        <a:rPr lang="en-US" sz="1600" baseline="0" dirty="0"/>
                        <a:t> </a:t>
                      </a:r>
                      <a:r>
                        <a:rPr lang="en-US" sz="1600" dirty="0"/>
                        <a:t>of the auditor, the coverage and procedure of such verification by the management is appropriate; whether any discrepancies of 10% or more</a:t>
                      </a:r>
                      <a:r>
                        <a:rPr lang="en-US" sz="1600" baseline="0" dirty="0"/>
                        <a:t> </a:t>
                      </a:r>
                      <a:r>
                        <a:rPr lang="en-US" sz="1600" dirty="0"/>
                        <a:t>in the aggregate for each class of inventory were noticed and if so, whether they have been properly dealt with in the books of accounts</a:t>
                      </a:r>
                      <a:endParaRPr lang="en-IN"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74829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281763262"/>
              </p:ext>
            </p:extLst>
          </p:nvPr>
        </p:nvGraphicFramePr>
        <p:xfrm>
          <a:off x="522515" y="1525209"/>
          <a:ext cx="10493827" cy="4755848"/>
        </p:xfrm>
        <a:graphic>
          <a:graphicData uri="http://schemas.openxmlformats.org/drawingml/2006/table">
            <a:tbl>
              <a:tblPr firstRow="1" bandRow="1">
                <a:tableStyleId>{5C22544A-7EE6-4342-B048-85BDC9FD1C3A}</a:tableStyleId>
              </a:tblPr>
              <a:tblGrid>
                <a:gridCol w="754360">
                  <a:extLst>
                    <a:ext uri="{9D8B030D-6E8A-4147-A177-3AD203B41FA5}">
                      <a16:colId xmlns:a16="http://schemas.microsoft.com/office/drawing/2014/main" val="20000"/>
                    </a:ext>
                  </a:extLst>
                </a:gridCol>
                <a:gridCol w="682554">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7151913">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a:t>
                      </a:r>
                      <a:r>
                        <a:rPr lang="en-US" baseline="0" dirty="0"/>
                        <a:t>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1710431">
                <a:tc>
                  <a:txBody>
                    <a:bodyPr/>
                    <a:lstStyle/>
                    <a:p>
                      <a:pPr algn="ctr"/>
                      <a:r>
                        <a:rPr lang="en-US" sz="1600" dirty="0"/>
                        <a:t>3</a:t>
                      </a:r>
                      <a:r>
                        <a:rPr lang="en-US" sz="1600" baseline="0" dirty="0"/>
                        <a:t> (II) (b)</a:t>
                      </a:r>
                      <a:endParaRPr lang="en-IN" sz="16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IN"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Inventories</a:t>
                      </a:r>
                      <a:endParaRPr lang="en-IN" sz="1600" dirty="0"/>
                    </a:p>
                  </a:txBody>
                  <a:tcPr/>
                </a:tc>
                <a:tc>
                  <a:txBody>
                    <a:bodyPr/>
                    <a:lstStyle/>
                    <a:p>
                      <a:pPr algn="just"/>
                      <a:r>
                        <a:rPr lang="en-US" sz="1600" dirty="0"/>
                        <a:t>Whether during any point of time of the year, the company has been sanctioned working capital limits in excess of five Crore rupees, in aggregate, from banks or financial institutions on the basis of security of current assets; whether the quarterly returns or statements filed by the company with such banks or financial institutions are in agreement with the books of account of the Company, if not, give details</a:t>
                      </a:r>
                      <a:endParaRPr lang="en-IN" sz="1600" dirty="0"/>
                    </a:p>
                  </a:txBody>
                  <a:tcPr/>
                </a:tc>
                <a:extLst>
                  <a:ext uri="{0D108BD9-81ED-4DB2-BD59-A6C34878D82A}">
                    <a16:rowId xmlns:a16="http://schemas.microsoft.com/office/drawing/2014/main" val="10001"/>
                  </a:ext>
                </a:extLst>
              </a:tr>
              <a:tr h="1298007">
                <a:tc>
                  <a:txBody>
                    <a:bodyPr/>
                    <a:lstStyle/>
                    <a:p>
                      <a:pPr algn="ctr"/>
                      <a:r>
                        <a:rPr lang="en-US" sz="1600" dirty="0"/>
                        <a:t>3 (III)</a:t>
                      </a:r>
                      <a:endParaRPr lang="en-IN" sz="16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IN" sz="1600" dirty="0"/>
                    </a:p>
                  </a:txBody>
                  <a:tcPr/>
                </a:tc>
                <a:tc>
                  <a:txBody>
                    <a:bodyPr/>
                    <a:lstStyle/>
                    <a:p>
                      <a:r>
                        <a:rPr lang="en-US" sz="1600" dirty="0"/>
                        <a:t>Loans,</a:t>
                      </a:r>
                      <a:r>
                        <a:rPr lang="en-US" sz="1600" baseline="0" dirty="0"/>
                        <a:t> Investments, Guarantees Given (Commercial Aspects)</a:t>
                      </a:r>
                      <a:endParaRPr lang="en-IN" sz="1600" dirty="0"/>
                    </a:p>
                  </a:txBody>
                  <a:tcPr/>
                </a:tc>
                <a:tc>
                  <a:txBody>
                    <a:bodyPr/>
                    <a:lstStyle/>
                    <a:p>
                      <a:pPr algn="just"/>
                      <a:r>
                        <a:rPr lang="en-US" sz="1600" dirty="0"/>
                        <a:t>Whether during the year the company has made investments in, provided any guarantee or security, or granted any loans or advances in the nature of loans, secured or unsecured, to companies, firms, Limited Liability Partnerships, or any other parties, If so:</a:t>
                      </a:r>
                      <a:endParaRPr lang="en-IN" sz="1600" dirty="0"/>
                    </a:p>
                  </a:txBody>
                  <a:tcPr/>
                </a:tc>
                <a:extLst>
                  <a:ext uri="{0D108BD9-81ED-4DB2-BD59-A6C34878D82A}">
                    <a16:rowId xmlns:a16="http://schemas.microsoft.com/office/drawing/2014/main" val="10002"/>
                  </a:ext>
                </a:extLst>
              </a:tr>
              <a:tr h="1094697">
                <a:tc>
                  <a:txBody>
                    <a:bodyPr/>
                    <a:lstStyle/>
                    <a:p>
                      <a:pPr algn="ctr"/>
                      <a:endParaRPr lang="en-IN" sz="16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t>(a)</a:t>
                      </a:r>
                      <a:endParaRPr lang="en-IN"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IN" sz="1600" dirty="0"/>
                    </a:p>
                  </a:txBody>
                  <a:tcPr/>
                </a:tc>
                <a:tc>
                  <a:txBody>
                    <a:bodyPr/>
                    <a:lstStyle/>
                    <a:p>
                      <a:pPr algn="just"/>
                      <a:r>
                        <a:rPr lang="en-US" sz="1600" dirty="0"/>
                        <a:t>whether during the year the company has provided loans or provided advances in the nature of loans, or stood guarantee, or provided security to any other entity [not applicable to companies whose principal business is to give loans], if so, indicate -</a:t>
                      </a:r>
                      <a:endParaRPr lang="en-IN"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476661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763454470"/>
              </p:ext>
            </p:extLst>
          </p:nvPr>
        </p:nvGraphicFramePr>
        <p:xfrm>
          <a:off x="522515" y="1507792"/>
          <a:ext cx="10493827" cy="4751494"/>
        </p:xfrm>
        <a:graphic>
          <a:graphicData uri="http://schemas.openxmlformats.org/drawingml/2006/table">
            <a:tbl>
              <a:tblPr firstRow="1" bandRow="1">
                <a:tableStyleId>{5C22544A-7EE6-4342-B048-85BDC9FD1C3A}</a:tableStyleId>
              </a:tblPr>
              <a:tblGrid>
                <a:gridCol w="754360">
                  <a:extLst>
                    <a:ext uri="{9D8B030D-6E8A-4147-A177-3AD203B41FA5}">
                      <a16:colId xmlns:a16="http://schemas.microsoft.com/office/drawing/2014/main" val="20000"/>
                    </a:ext>
                  </a:extLst>
                </a:gridCol>
                <a:gridCol w="682554">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7151913">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a:t>
                      </a:r>
                      <a:r>
                        <a:rPr lang="en-US" baseline="0" dirty="0"/>
                        <a:t>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56585">
                <a:tc rowSpan="2">
                  <a:txBody>
                    <a:bodyPr/>
                    <a:lstStyle/>
                    <a:p>
                      <a:pPr algn="ctr"/>
                      <a:r>
                        <a:rPr lang="en-US" sz="1600" dirty="0"/>
                        <a:t>3</a:t>
                      </a:r>
                      <a:r>
                        <a:rPr lang="en-US" sz="1600" baseline="0" dirty="0"/>
                        <a:t> (III) </a:t>
                      </a:r>
                      <a:endParaRPr lang="en-IN" sz="1600" dirty="0"/>
                    </a:p>
                  </a:txBody>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t>(a) (A)</a:t>
                      </a:r>
                      <a:endParaRPr lang="en-IN" sz="1600" dirty="0"/>
                    </a:p>
                  </a:txBody>
                  <a:tcPr/>
                </a:tc>
                <a:tc rowSpan="7">
                  <a:txBody>
                    <a:bodyPr/>
                    <a:lstStyle/>
                    <a:p>
                      <a:r>
                        <a:rPr lang="en-US" sz="1600" dirty="0"/>
                        <a:t>Loans,</a:t>
                      </a:r>
                      <a:r>
                        <a:rPr lang="en-US" sz="1600" baseline="0" dirty="0"/>
                        <a:t> Investments, Guarantees Given (Commercial Aspects)</a:t>
                      </a:r>
                      <a:endParaRPr lang="en-IN" sz="1600" dirty="0"/>
                    </a:p>
                  </a:txBody>
                  <a:tcPr/>
                </a:tc>
                <a:tc>
                  <a:txBody>
                    <a:bodyPr/>
                    <a:lstStyle/>
                    <a:p>
                      <a:pPr algn="just"/>
                      <a:r>
                        <a:rPr lang="en-US" sz="1600" dirty="0"/>
                        <a:t>the aggregate amount during the year, and balance outstanding at the balance sheet date with respect to such loans or advances and guarantees or security to subsidiaries, joint ventures, and associates;</a:t>
                      </a:r>
                    </a:p>
                    <a:p>
                      <a:pPr algn="just"/>
                      <a:endParaRPr lang="en-IN" sz="1600" dirty="0"/>
                    </a:p>
                  </a:txBody>
                  <a:tcPr/>
                </a:tc>
                <a:extLst>
                  <a:ext uri="{0D108BD9-81ED-4DB2-BD59-A6C34878D82A}">
                    <a16:rowId xmlns:a16="http://schemas.microsoft.com/office/drawing/2014/main" val="10001"/>
                  </a:ext>
                </a:extLst>
              </a:tr>
              <a:tr h="472440">
                <a:tc vMerge="1">
                  <a:txBody>
                    <a:bodyPr/>
                    <a:lstStyle/>
                    <a:p>
                      <a:endParaRPr lang="en-IN"/>
                    </a:p>
                  </a:txBody>
                  <a:tcPr/>
                </a:tc>
                <a:tc vMerge="1">
                  <a:txBody>
                    <a:bodyPr/>
                    <a:lstStyle/>
                    <a:p>
                      <a:endParaRPr lang="en-IN"/>
                    </a:p>
                  </a:txBody>
                  <a:tcPr/>
                </a:tc>
                <a:tc vMerge="1">
                  <a:txBody>
                    <a:bodyPr/>
                    <a:lstStyle/>
                    <a:p>
                      <a:endParaRPr lang="en-IN"/>
                    </a:p>
                  </a:txBody>
                  <a:tcPr/>
                </a:tc>
                <a:tc rowSpan="2">
                  <a:txBody>
                    <a:bodyPr/>
                    <a:lstStyle/>
                    <a:p>
                      <a:pPr algn="just"/>
                      <a:r>
                        <a:rPr lang="en-US" sz="1600" dirty="0"/>
                        <a:t>the aggregate amount during the year, and balance outstanding at the balance sheet date with respect to such loans or advances and guarantees or security to parties other than subsidiaries, joint ventures, and associates;</a:t>
                      </a:r>
                      <a:endParaRPr lang="en-IN" sz="1600" dirty="0"/>
                    </a:p>
                  </a:txBody>
                  <a:tcPr/>
                </a:tc>
                <a:extLst>
                  <a:ext uri="{0D108BD9-81ED-4DB2-BD59-A6C34878D82A}">
                    <a16:rowId xmlns:a16="http://schemas.microsoft.com/office/drawing/2014/main" val="10002"/>
                  </a:ext>
                </a:extLst>
              </a:tr>
              <a:tr h="667174">
                <a:tc rowSpan="2">
                  <a:txBody>
                    <a:bodyPr/>
                    <a:lstStyle/>
                    <a:p>
                      <a:pPr algn="ctr"/>
                      <a:r>
                        <a:rPr lang="en-US" sz="1600" dirty="0"/>
                        <a:t>3 (III)</a:t>
                      </a:r>
                      <a:endParaRPr lang="en-IN" sz="1600" dirty="0"/>
                    </a:p>
                  </a:txBody>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t>(a) (B)</a:t>
                      </a:r>
                      <a:endParaRPr lang="en-IN" sz="1600" dirty="0"/>
                    </a:p>
                  </a:txBody>
                  <a:tcPr/>
                </a:tc>
                <a:tc vMerge="1">
                  <a:txBody>
                    <a:bodyPr/>
                    <a:lstStyle/>
                    <a:p>
                      <a:endParaRPr lang="en-IN" sz="1600" dirty="0"/>
                    </a:p>
                  </a:txBody>
                  <a:tcPr/>
                </a:tc>
                <a:tc vMerge="1">
                  <a:txBody>
                    <a:bodyPr/>
                    <a:lstStyle/>
                    <a:p>
                      <a:pPr algn="just"/>
                      <a:endParaRPr lang="en-IN" sz="1600" dirty="0"/>
                    </a:p>
                  </a:txBody>
                  <a:tcPr/>
                </a:tc>
                <a:extLst>
                  <a:ext uri="{0D108BD9-81ED-4DB2-BD59-A6C34878D82A}">
                    <a16:rowId xmlns:a16="http://schemas.microsoft.com/office/drawing/2014/main" val="10003"/>
                  </a:ext>
                </a:extLst>
              </a:tr>
              <a:tr h="373500">
                <a:tc vMerge="1">
                  <a:txBody>
                    <a:bodyPr/>
                    <a:lstStyle/>
                    <a:p>
                      <a:endParaRPr lang="en-IN"/>
                    </a:p>
                  </a:txBody>
                  <a:tcPr/>
                </a:tc>
                <a:tc vMerge="1">
                  <a:txBody>
                    <a:bodyPr/>
                    <a:lstStyle/>
                    <a:p>
                      <a:endParaRPr lang="en-IN"/>
                    </a:p>
                  </a:txBody>
                  <a:tcPr/>
                </a:tc>
                <a:tc vMerge="1">
                  <a:txBody>
                    <a:bodyPr/>
                    <a:lstStyle/>
                    <a:p>
                      <a:endParaRPr lang="en-IN"/>
                    </a:p>
                  </a:txBody>
                  <a:tcPr/>
                </a:tc>
                <a:tc rowSpan="2">
                  <a:txBody>
                    <a:bodyPr/>
                    <a:lstStyle/>
                    <a:p>
                      <a:pPr algn="just"/>
                      <a:r>
                        <a:rPr lang="en-US" sz="1600" dirty="0"/>
                        <a:t>whether the investments made, guarantees provided, security given and the terms and conditions of the grant of all loans and advances in the nature of loans and guarantees provided are not prejudicial to the company’s interest</a:t>
                      </a:r>
                      <a:endParaRPr lang="en-IN" sz="1600" dirty="0"/>
                    </a:p>
                  </a:txBody>
                  <a:tcPr/>
                </a:tc>
                <a:extLst>
                  <a:ext uri="{0D108BD9-81ED-4DB2-BD59-A6C34878D82A}">
                    <a16:rowId xmlns:a16="http://schemas.microsoft.com/office/drawing/2014/main" val="10004"/>
                  </a:ext>
                </a:extLst>
              </a:tr>
              <a:tr h="704185">
                <a:tc rowSpan="2">
                  <a:txBody>
                    <a:bodyPr/>
                    <a:lstStyle/>
                    <a:p>
                      <a:pPr algn="ctr"/>
                      <a:r>
                        <a:rPr lang="en-US" sz="1600" dirty="0"/>
                        <a:t>3 (III</a:t>
                      </a:r>
                      <a:r>
                        <a:rPr lang="en-IN" sz="1600" dirty="0"/>
                        <a:t>)</a:t>
                      </a:r>
                      <a:endParaRPr lang="en-US" sz="1600" dirty="0"/>
                    </a:p>
                  </a:txBody>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t>(b)</a:t>
                      </a:r>
                      <a:endParaRPr lang="en-IN" sz="1600" dirty="0"/>
                    </a:p>
                  </a:txBody>
                  <a:tcPr/>
                </a:tc>
                <a:tc v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IN" sz="1600" dirty="0"/>
                    </a:p>
                  </a:txBody>
                  <a:tcPr/>
                </a:tc>
                <a:tc vMerge="1">
                  <a:txBody>
                    <a:bodyPr/>
                    <a:lstStyle/>
                    <a:p>
                      <a:pPr algn="just"/>
                      <a:endParaRPr lang="en-IN" sz="1600" dirty="0"/>
                    </a:p>
                  </a:txBody>
                  <a:tcPr/>
                </a:tc>
                <a:extLst>
                  <a:ext uri="{0D108BD9-81ED-4DB2-BD59-A6C34878D82A}">
                    <a16:rowId xmlns:a16="http://schemas.microsoft.com/office/drawing/2014/main" val="10005"/>
                  </a:ext>
                </a:extLst>
              </a:tr>
              <a:tr h="390918">
                <a:tc vMerge="1">
                  <a:txBody>
                    <a:bodyPr/>
                    <a:lstStyle/>
                    <a:p>
                      <a:endParaRPr lang="en-IN"/>
                    </a:p>
                  </a:txBody>
                  <a:tcPr/>
                </a:tc>
                <a:tc vMerge="1">
                  <a:txBody>
                    <a:bodyPr/>
                    <a:lstStyle/>
                    <a:p>
                      <a:endParaRPr lang="en-IN"/>
                    </a:p>
                  </a:txBody>
                  <a:tcPr/>
                </a:tc>
                <a:tc vMerge="1">
                  <a:txBody>
                    <a:bodyPr/>
                    <a:lstStyle/>
                    <a:p>
                      <a:endParaRPr lang="en-IN"/>
                    </a:p>
                  </a:txBody>
                  <a:tcPr/>
                </a:tc>
                <a:tc rowSpan="2">
                  <a:txBody>
                    <a:bodyPr/>
                    <a:lstStyle/>
                    <a:p>
                      <a:pPr algn="just"/>
                      <a:r>
                        <a:rPr lang="en-US" sz="1600" dirty="0"/>
                        <a:t>in respect of loans and advances in the nature of loans, whether the schedule of repayment of principal and payment of interest has been stipulated and whether the repayments or receipts are regular;</a:t>
                      </a:r>
                      <a:endParaRPr lang="en-IN" sz="1600" dirty="0"/>
                    </a:p>
                  </a:txBody>
                  <a:tcPr/>
                </a:tc>
                <a:extLst>
                  <a:ext uri="{0D108BD9-81ED-4DB2-BD59-A6C34878D82A}">
                    <a16:rowId xmlns:a16="http://schemas.microsoft.com/office/drawing/2014/main" val="10006"/>
                  </a:ext>
                </a:extLst>
              </a:tr>
              <a:tr h="436397">
                <a:tc>
                  <a:txBody>
                    <a:bodyPr/>
                    <a:lstStyle/>
                    <a:p>
                      <a:pPr algn="ctr"/>
                      <a:r>
                        <a:rPr lang="en-US" sz="1600" dirty="0"/>
                        <a:t>3 (III)</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t>(c )</a:t>
                      </a:r>
                      <a:endParaRPr lang="en-IN" sz="1600" dirty="0"/>
                    </a:p>
                  </a:txBody>
                  <a:tcPr/>
                </a:tc>
                <a:tc v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IN" sz="1600" dirty="0"/>
                    </a:p>
                  </a:txBody>
                  <a:tcPr/>
                </a:tc>
                <a:tc vMerge="1">
                  <a:txBody>
                    <a:bodyPr/>
                    <a:lstStyle/>
                    <a:p>
                      <a:pPr algn="just"/>
                      <a:endParaRPr lang="en-IN" sz="1600"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902268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122158120"/>
              </p:ext>
            </p:extLst>
          </p:nvPr>
        </p:nvGraphicFramePr>
        <p:xfrm>
          <a:off x="522515" y="1507792"/>
          <a:ext cx="10493827" cy="4849465"/>
        </p:xfrm>
        <a:graphic>
          <a:graphicData uri="http://schemas.openxmlformats.org/drawingml/2006/table">
            <a:tbl>
              <a:tblPr firstRow="1" bandRow="1">
                <a:tableStyleId>{5C22544A-7EE6-4342-B048-85BDC9FD1C3A}</a:tableStyleId>
              </a:tblPr>
              <a:tblGrid>
                <a:gridCol w="754360">
                  <a:extLst>
                    <a:ext uri="{9D8B030D-6E8A-4147-A177-3AD203B41FA5}">
                      <a16:colId xmlns:a16="http://schemas.microsoft.com/office/drawing/2014/main" val="20000"/>
                    </a:ext>
                  </a:extLst>
                </a:gridCol>
                <a:gridCol w="682554">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7151913">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a:t>
                      </a:r>
                      <a:r>
                        <a:rPr lang="en-US" baseline="0" dirty="0"/>
                        <a:t>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56585">
                <a:tc rowSpan="2">
                  <a:txBody>
                    <a:bodyPr/>
                    <a:lstStyle/>
                    <a:p>
                      <a:pPr algn="ctr"/>
                      <a:r>
                        <a:rPr lang="en-US" sz="1600" dirty="0"/>
                        <a:t>3</a:t>
                      </a:r>
                      <a:r>
                        <a:rPr lang="en-US" sz="1600" baseline="0" dirty="0"/>
                        <a:t> (III) </a:t>
                      </a:r>
                      <a:endParaRPr lang="en-IN" sz="1600" dirty="0"/>
                    </a:p>
                  </a:txBody>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t>(d)</a:t>
                      </a:r>
                      <a:endParaRPr lang="en-IN" sz="1600" dirty="0"/>
                    </a:p>
                  </a:txBody>
                  <a:tcPr/>
                </a:tc>
                <a:tc rowSpan="5">
                  <a:txBody>
                    <a:bodyPr/>
                    <a:lstStyle/>
                    <a:p>
                      <a:r>
                        <a:rPr lang="en-US" sz="1600" dirty="0"/>
                        <a:t>Loans,</a:t>
                      </a:r>
                      <a:r>
                        <a:rPr lang="en-US" sz="1600" baseline="0" dirty="0"/>
                        <a:t> Investments, Guarantees Given (Commercial Aspects)</a:t>
                      </a:r>
                      <a:endParaRPr lang="en-IN" sz="1600" dirty="0"/>
                    </a:p>
                  </a:txBody>
                  <a:tcPr/>
                </a:tc>
                <a:tc>
                  <a:txBody>
                    <a:bodyPr/>
                    <a:lstStyle/>
                    <a:p>
                      <a:pPr algn="just"/>
                      <a:r>
                        <a:rPr lang="en-US" sz="1600" dirty="0"/>
                        <a:t> if the amount is overdue, state the total amount overdue for more than ninety days, and whether reasonable steps have been taken by the company for recovery of</a:t>
                      </a:r>
                      <a:r>
                        <a:rPr lang="en-US" sz="1600" baseline="0" dirty="0"/>
                        <a:t> </a:t>
                      </a:r>
                      <a:r>
                        <a:rPr lang="en-US" sz="1600" dirty="0"/>
                        <a:t>the principal and interest;</a:t>
                      </a:r>
                      <a:endParaRPr lang="en-IN" sz="1600" dirty="0"/>
                    </a:p>
                  </a:txBody>
                  <a:tcPr/>
                </a:tc>
                <a:extLst>
                  <a:ext uri="{0D108BD9-81ED-4DB2-BD59-A6C34878D82A}">
                    <a16:rowId xmlns:a16="http://schemas.microsoft.com/office/drawing/2014/main" val="10001"/>
                  </a:ext>
                </a:extLst>
              </a:tr>
              <a:tr h="472440">
                <a:tc vMerge="1">
                  <a:txBody>
                    <a:bodyPr/>
                    <a:lstStyle/>
                    <a:p>
                      <a:endParaRPr lang="en-IN"/>
                    </a:p>
                  </a:txBody>
                  <a:tcPr/>
                </a:tc>
                <a:tc vMerge="1">
                  <a:txBody>
                    <a:bodyPr/>
                    <a:lstStyle/>
                    <a:p>
                      <a:endParaRPr lang="en-IN"/>
                    </a:p>
                  </a:txBody>
                  <a:tcPr/>
                </a:tc>
                <a:tc vMerge="1">
                  <a:txBody>
                    <a:bodyPr/>
                    <a:lstStyle/>
                    <a:p>
                      <a:endParaRPr lang="en-IN"/>
                    </a:p>
                  </a:txBody>
                  <a:tcPr/>
                </a:tc>
                <a:tc rowSpan="2">
                  <a:txBody>
                    <a:bodyPr/>
                    <a:lstStyle/>
                    <a:p>
                      <a:pPr algn="just"/>
                      <a:r>
                        <a:rPr lang="en-US" sz="1600" dirty="0"/>
                        <a:t>whether any loan or advance in the nature of loan granted which has fallen due during the year, has been renewed or extended or fresh loans granted to settle the overdue of existing loans given to the same parties, if so, specify the aggregate amount of such dues renewed or extended or settled by fresh loans and the percentage of the aggregate to the total loans or advances in the nature of loans granted during the year [not applicable to companies whose principal business is to give loans];</a:t>
                      </a:r>
                      <a:endParaRPr lang="en-IN" sz="1600" dirty="0"/>
                    </a:p>
                  </a:txBody>
                  <a:tcPr/>
                </a:tc>
                <a:extLst>
                  <a:ext uri="{0D108BD9-81ED-4DB2-BD59-A6C34878D82A}">
                    <a16:rowId xmlns:a16="http://schemas.microsoft.com/office/drawing/2014/main" val="10002"/>
                  </a:ext>
                </a:extLst>
              </a:tr>
              <a:tr h="667174">
                <a:tc rowSpan="2">
                  <a:txBody>
                    <a:bodyPr/>
                    <a:lstStyle/>
                    <a:p>
                      <a:pPr algn="ctr"/>
                      <a:r>
                        <a:rPr lang="en-US" sz="1600" dirty="0"/>
                        <a:t>3 (III)</a:t>
                      </a:r>
                      <a:endParaRPr lang="en-IN" sz="1600" dirty="0"/>
                    </a:p>
                  </a:txBody>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t>(e)</a:t>
                      </a:r>
                      <a:endParaRPr lang="en-IN" sz="1600" dirty="0"/>
                    </a:p>
                  </a:txBody>
                  <a:tcPr/>
                </a:tc>
                <a:tc vMerge="1">
                  <a:txBody>
                    <a:bodyPr/>
                    <a:lstStyle/>
                    <a:p>
                      <a:endParaRPr lang="en-IN" sz="1600" dirty="0"/>
                    </a:p>
                  </a:txBody>
                  <a:tcPr/>
                </a:tc>
                <a:tc vMerge="1">
                  <a:txBody>
                    <a:bodyPr/>
                    <a:lstStyle/>
                    <a:p>
                      <a:pPr algn="just"/>
                      <a:endParaRPr lang="en-IN" sz="1600" dirty="0"/>
                    </a:p>
                  </a:txBody>
                  <a:tcPr/>
                </a:tc>
                <a:extLst>
                  <a:ext uri="{0D108BD9-81ED-4DB2-BD59-A6C34878D82A}">
                    <a16:rowId xmlns:a16="http://schemas.microsoft.com/office/drawing/2014/main" val="10003"/>
                  </a:ext>
                </a:extLst>
              </a:tr>
              <a:tr h="373500">
                <a:tc vMerge="1">
                  <a:txBody>
                    <a:bodyPr/>
                    <a:lstStyle/>
                    <a:p>
                      <a:endParaRPr lang="en-IN"/>
                    </a:p>
                  </a:txBody>
                  <a:tcPr/>
                </a:tc>
                <a:tc vMerge="1">
                  <a:txBody>
                    <a:bodyPr/>
                    <a:lstStyle/>
                    <a:p>
                      <a:endParaRPr lang="en-IN"/>
                    </a:p>
                  </a:txBody>
                  <a:tcPr/>
                </a:tc>
                <a:tc vMerge="1">
                  <a:txBody>
                    <a:bodyPr/>
                    <a:lstStyle/>
                    <a:p>
                      <a:endParaRPr lang="en-IN"/>
                    </a:p>
                  </a:txBody>
                  <a:tcPr/>
                </a:tc>
                <a:tc rowSpan="2">
                  <a:txBody>
                    <a:bodyPr/>
                    <a:lstStyle/>
                    <a:p>
                      <a:pPr algn="just"/>
                      <a:r>
                        <a:rPr lang="en-US" sz="1600" dirty="0"/>
                        <a:t>whether the company has granted any loans or advances in the nature of loans either repayable on demand or without specifying any terms or period of repayment, if so, specify the aggregate amount, percentage thereof to the total loans granted, aggregate amount of loans granted to Promoters, related parties as defined in clause (76) of section 2 of the Companies Act, 2013</a:t>
                      </a:r>
                      <a:endParaRPr lang="en-IN" sz="1600" dirty="0"/>
                    </a:p>
                  </a:txBody>
                  <a:tcPr/>
                </a:tc>
                <a:extLst>
                  <a:ext uri="{0D108BD9-81ED-4DB2-BD59-A6C34878D82A}">
                    <a16:rowId xmlns:a16="http://schemas.microsoft.com/office/drawing/2014/main" val="10004"/>
                  </a:ext>
                </a:extLst>
              </a:tr>
              <a:tr h="704185">
                <a:tc>
                  <a:txBody>
                    <a:bodyPr/>
                    <a:lstStyle/>
                    <a:p>
                      <a:pPr algn="ctr"/>
                      <a:r>
                        <a:rPr lang="en-US" sz="1600" dirty="0"/>
                        <a:t>3 (III</a:t>
                      </a:r>
                      <a:r>
                        <a:rPr lang="en-IN" sz="1600" dirty="0"/>
                        <a:t>)</a:t>
                      </a:r>
                      <a:endParaRPr lang="en-US" sz="16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t>(f)</a:t>
                      </a:r>
                      <a:endParaRPr lang="en-IN" sz="1600" dirty="0"/>
                    </a:p>
                  </a:txBody>
                  <a:tcPr/>
                </a:tc>
                <a:tc v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IN" sz="1600" dirty="0"/>
                    </a:p>
                  </a:txBody>
                  <a:tcPr/>
                </a:tc>
                <a:tc vMerge="1">
                  <a:txBody>
                    <a:bodyPr/>
                    <a:lstStyle/>
                    <a:p>
                      <a:pPr algn="just"/>
                      <a:endParaRPr lang="en-IN" sz="16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512615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98361537"/>
              </p:ext>
            </p:extLst>
          </p:nvPr>
        </p:nvGraphicFramePr>
        <p:xfrm>
          <a:off x="522514" y="1507792"/>
          <a:ext cx="10461171" cy="4818183"/>
        </p:xfrm>
        <a:graphic>
          <a:graphicData uri="http://schemas.openxmlformats.org/drawingml/2006/table">
            <a:tbl>
              <a:tblPr firstRow="1" bandRow="1">
                <a:tableStyleId>{5C22544A-7EE6-4342-B048-85BDC9FD1C3A}</a:tableStyleId>
              </a:tblPr>
              <a:tblGrid>
                <a:gridCol w="720683">
                  <a:extLst>
                    <a:ext uri="{9D8B030D-6E8A-4147-A177-3AD203B41FA5}">
                      <a16:colId xmlns:a16="http://schemas.microsoft.com/office/drawing/2014/main" val="20000"/>
                    </a:ext>
                  </a:extLst>
                </a:gridCol>
                <a:gridCol w="3350192">
                  <a:extLst>
                    <a:ext uri="{9D8B030D-6E8A-4147-A177-3AD203B41FA5}">
                      <a16:colId xmlns:a16="http://schemas.microsoft.com/office/drawing/2014/main" val="20001"/>
                    </a:ext>
                  </a:extLst>
                </a:gridCol>
                <a:gridCol w="6390296">
                  <a:extLst>
                    <a:ext uri="{9D8B030D-6E8A-4147-A177-3AD203B41FA5}">
                      <a16:colId xmlns:a16="http://schemas.microsoft.com/office/drawing/2014/main" val="20002"/>
                    </a:ext>
                  </a:extLst>
                </a:gridCol>
              </a:tblGrid>
              <a:tr h="608798">
                <a:tc>
                  <a:txBody>
                    <a:bodyPr/>
                    <a:lstStyle/>
                    <a:p>
                      <a:pPr algn="ctr"/>
                      <a:r>
                        <a:rPr lang="en-US" dirty="0"/>
                        <a:t>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56585">
                <a:tc>
                  <a:txBody>
                    <a:bodyPr/>
                    <a:lstStyle/>
                    <a:p>
                      <a:pPr algn="ctr"/>
                      <a:r>
                        <a:rPr lang="en-US" sz="1600" dirty="0"/>
                        <a:t>3</a:t>
                      </a:r>
                      <a:r>
                        <a:rPr lang="en-US" sz="1600" baseline="0" dirty="0"/>
                        <a:t> (IV) </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Loans,</a:t>
                      </a:r>
                      <a:r>
                        <a:rPr lang="en-US" sz="1600" baseline="0" dirty="0"/>
                        <a:t> Investments, Guarantees Given (Legal Compliances)</a:t>
                      </a:r>
                      <a:endParaRPr lang="en-IN" sz="1600" dirty="0"/>
                    </a:p>
                    <a:p>
                      <a:pPr algn="just"/>
                      <a:endParaRPr lang="en-IN" sz="1600" dirty="0"/>
                    </a:p>
                  </a:txBody>
                  <a:tcPr/>
                </a:tc>
                <a:tc>
                  <a:txBody>
                    <a:bodyPr/>
                    <a:lstStyle/>
                    <a:p>
                      <a:pPr algn="just"/>
                      <a:r>
                        <a:rPr lang="en-US" sz="1600" dirty="0"/>
                        <a:t>In respect of loans, investments, guarantees, and security, whether provisions of section 185 and 186 of the Companies Act have been complied with, if not, provide the details thereof.</a:t>
                      </a:r>
                      <a:endParaRPr lang="en-IN" sz="1600" dirty="0"/>
                    </a:p>
                  </a:txBody>
                  <a:tcPr/>
                </a:tc>
                <a:extLst>
                  <a:ext uri="{0D108BD9-81ED-4DB2-BD59-A6C34878D82A}">
                    <a16:rowId xmlns:a16="http://schemas.microsoft.com/office/drawing/2014/main" val="10001"/>
                  </a:ext>
                </a:extLst>
              </a:tr>
              <a:tr h="704185">
                <a:tc>
                  <a:txBody>
                    <a:bodyPr/>
                    <a:lstStyle/>
                    <a:p>
                      <a:pPr algn="ctr"/>
                      <a:r>
                        <a:rPr lang="en-US" sz="1600" dirty="0"/>
                        <a:t>3 (V</a:t>
                      </a:r>
                      <a:r>
                        <a:rPr lang="en-IN" sz="1600" dirty="0"/>
                        <a:t>)</a:t>
                      </a:r>
                      <a:endParaRPr lang="en-US" sz="1600" dirty="0"/>
                    </a:p>
                  </a:txBody>
                  <a:tcPr/>
                </a:tc>
                <a:tc>
                  <a:txBody>
                    <a:bodyPr/>
                    <a:lstStyle/>
                    <a:p>
                      <a:r>
                        <a:rPr lang="en-US" sz="1600" dirty="0"/>
                        <a:t>Rules and Regulations for acceptance of Public deposits</a:t>
                      </a:r>
                      <a:r>
                        <a:rPr lang="en-US" sz="1600" baseline="0" dirty="0"/>
                        <a:t> and orders of tribunal</a:t>
                      </a:r>
                      <a:endParaRPr lang="en-IN" sz="1600" dirty="0"/>
                    </a:p>
                  </a:txBody>
                  <a:tcPr/>
                </a:tc>
                <a:tc>
                  <a:txBody>
                    <a:bodyPr/>
                    <a:lstStyle/>
                    <a:p>
                      <a:pPr algn="just"/>
                      <a:r>
                        <a:rPr lang="en-US" sz="1600" dirty="0"/>
                        <a:t>In respect of deposits accepted by the company or amounts which are deemed to be deposits, whether the directives issued by the Reserve Bank of India and the provisions of sections 73 to 76 or any other relevant provisions of the Companies Act and the rules made thereunder, where applicable, have been complied with, if not, the nature of such contraventions be stated; if an order has been passed by Company Law Board or National Company Law Tribunal or Reserve Bank of India or any court or any other tribunal, whether the same has been complied with or not.</a:t>
                      </a:r>
                      <a:endParaRPr lang="en-IN" sz="1600" dirty="0"/>
                    </a:p>
                  </a:txBody>
                  <a:tcPr/>
                </a:tc>
                <a:extLst>
                  <a:ext uri="{0D108BD9-81ED-4DB2-BD59-A6C34878D82A}">
                    <a16:rowId xmlns:a16="http://schemas.microsoft.com/office/drawing/2014/main" val="10002"/>
                  </a:ext>
                </a:extLst>
              </a:tr>
              <a:tr h="704185">
                <a:tc>
                  <a:txBody>
                    <a:bodyPr/>
                    <a:lstStyle/>
                    <a:p>
                      <a:pPr algn="ctr"/>
                      <a:r>
                        <a:rPr lang="en-US" sz="1600" dirty="0"/>
                        <a:t>3 (VI)</a:t>
                      </a:r>
                    </a:p>
                  </a:txBody>
                  <a:tcPr/>
                </a:tc>
                <a:tc>
                  <a:txBody>
                    <a:bodyPr/>
                    <a:lstStyle/>
                    <a:p>
                      <a:pPr algn="just"/>
                      <a:r>
                        <a:rPr lang="en-US" sz="1600" dirty="0"/>
                        <a:t>Maintenance</a:t>
                      </a:r>
                      <a:r>
                        <a:rPr lang="en-US" sz="1600" baseline="0" dirty="0"/>
                        <a:t> of Cost Records</a:t>
                      </a:r>
                      <a:endParaRPr lang="en-IN" sz="1600" dirty="0"/>
                    </a:p>
                  </a:txBody>
                  <a:tcPr/>
                </a:tc>
                <a:tc>
                  <a:txBody>
                    <a:bodyPr/>
                    <a:lstStyle/>
                    <a:p>
                      <a:pPr algn="just"/>
                      <a:r>
                        <a:rPr lang="en-US" sz="1600" dirty="0"/>
                        <a:t>Whether maintenance of cost records has been specified by the Central Government under sub-section (1) of section 148 of the Companies Act and whether such accounts and records have been so made and maintained.</a:t>
                      </a:r>
                      <a:endParaRPr lang="en-IN"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445063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41881587"/>
              </p:ext>
            </p:extLst>
          </p:nvPr>
        </p:nvGraphicFramePr>
        <p:xfrm>
          <a:off x="522514" y="1507792"/>
          <a:ext cx="10461171" cy="4815840"/>
        </p:xfrm>
        <a:graphic>
          <a:graphicData uri="http://schemas.openxmlformats.org/drawingml/2006/table">
            <a:tbl>
              <a:tblPr firstRow="1" bandRow="1">
                <a:tableStyleId>{5C22544A-7EE6-4342-B048-85BDC9FD1C3A}</a:tableStyleId>
              </a:tblPr>
              <a:tblGrid>
                <a:gridCol w="653143">
                  <a:extLst>
                    <a:ext uri="{9D8B030D-6E8A-4147-A177-3AD203B41FA5}">
                      <a16:colId xmlns:a16="http://schemas.microsoft.com/office/drawing/2014/main" val="20000"/>
                    </a:ext>
                  </a:extLst>
                </a:gridCol>
                <a:gridCol w="674914">
                  <a:extLst>
                    <a:ext uri="{9D8B030D-6E8A-4147-A177-3AD203B41FA5}">
                      <a16:colId xmlns:a16="http://schemas.microsoft.com/office/drawing/2014/main" val="20001"/>
                    </a:ext>
                  </a:extLst>
                </a:gridCol>
                <a:gridCol w="1110343">
                  <a:extLst>
                    <a:ext uri="{9D8B030D-6E8A-4147-A177-3AD203B41FA5}">
                      <a16:colId xmlns:a16="http://schemas.microsoft.com/office/drawing/2014/main" val="20002"/>
                    </a:ext>
                  </a:extLst>
                </a:gridCol>
                <a:gridCol w="8022771">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56585">
                <a:tc>
                  <a:txBody>
                    <a:bodyPr/>
                    <a:lstStyle/>
                    <a:p>
                      <a:pPr algn="ctr"/>
                      <a:r>
                        <a:rPr lang="en-US" sz="1600" dirty="0"/>
                        <a:t>3</a:t>
                      </a:r>
                      <a:r>
                        <a:rPr lang="en-US" sz="1600" baseline="0" dirty="0"/>
                        <a:t> (VII) </a:t>
                      </a:r>
                      <a:endParaRPr lang="en-IN" sz="1600" dirty="0"/>
                    </a:p>
                  </a:txBody>
                  <a:tcPr/>
                </a:tc>
                <a:tc>
                  <a:txBody>
                    <a:bodyPr/>
                    <a:lstStyle/>
                    <a:p>
                      <a:pPr algn="ctr"/>
                      <a:r>
                        <a:rPr lang="en-US" sz="1600" dirty="0"/>
                        <a:t>(a)</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Statutory Dues</a:t>
                      </a:r>
                      <a:endParaRPr lang="en-IN" sz="1600" dirty="0"/>
                    </a:p>
                  </a:txBody>
                  <a:tcPr/>
                </a:tc>
                <a:tc>
                  <a:txBody>
                    <a:bodyPr/>
                    <a:lstStyle/>
                    <a:p>
                      <a:pPr algn="just"/>
                      <a:r>
                        <a:rPr lang="en-US" sz="1600" dirty="0"/>
                        <a:t>Whether the company is regular in depositing undisputed statutory dues including Goods and Services Tax, provident fund, employees’ state insurance, income-tax, sales-tax, service tax, duty of customs, duty of excise, value added tax, cess and any other statutory dues to the appropriate authorities and if not, the extent of the arrears of outstanding statutory dues as</a:t>
                      </a:r>
                      <a:r>
                        <a:rPr lang="en-US" sz="1600" baseline="0" dirty="0"/>
                        <a:t> </a:t>
                      </a:r>
                      <a:r>
                        <a:rPr lang="en-US" sz="1600" dirty="0"/>
                        <a:t>on the last day of the financial year concerned for a period of more than six months from the date they became payable, shall be indicated.</a:t>
                      </a:r>
                      <a:endParaRPr lang="en-IN" sz="1600" dirty="0"/>
                    </a:p>
                  </a:txBody>
                  <a:tcPr/>
                </a:tc>
                <a:extLst>
                  <a:ext uri="{0D108BD9-81ED-4DB2-BD59-A6C34878D82A}">
                    <a16:rowId xmlns:a16="http://schemas.microsoft.com/office/drawing/2014/main" val="10001"/>
                  </a:ext>
                </a:extLst>
              </a:tr>
              <a:tr h="704185">
                <a:tc>
                  <a:txBody>
                    <a:bodyPr/>
                    <a:lstStyle/>
                    <a:p>
                      <a:pPr algn="ctr"/>
                      <a:r>
                        <a:rPr lang="en-US" sz="1600" dirty="0"/>
                        <a:t>3 (VII</a:t>
                      </a:r>
                      <a:r>
                        <a:rPr lang="en-IN" sz="1600" dirty="0"/>
                        <a:t>)</a:t>
                      </a:r>
                      <a:endParaRPr lang="en-US" sz="1600" dirty="0"/>
                    </a:p>
                  </a:txBody>
                  <a:tcPr/>
                </a:tc>
                <a:tc>
                  <a:txBody>
                    <a:bodyPr/>
                    <a:lstStyle/>
                    <a:p>
                      <a:pPr algn="ctr"/>
                      <a:r>
                        <a:rPr lang="en-US" sz="1600" dirty="0"/>
                        <a:t>(b)</a:t>
                      </a:r>
                      <a:endParaRPr lang="en-IN" sz="1600" dirty="0"/>
                    </a:p>
                  </a:txBody>
                  <a:tcPr/>
                </a:tc>
                <a:tc>
                  <a:txBody>
                    <a:bodyPr/>
                    <a:lstStyle/>
                    <a:p>
                      <a:r>
                        <a:rPr lang="en-US" sz="1600" dirty="0"/>
                        <a:t>Statutory Dues</a:t>
                      </a:r>
                      <a:endParaRPr lang="en-IN" sz="1600" dirty="0"/>
                    </a:p>
                  </a:txBody>
                  <a:tcPr/>
                </a:tc>
                <a:tc>
                  <a:txBody>
                    <a:bodyPr/>
                    <a:lstStyle/>
                    <a:p>
                      <a:pPr algn="just"/>
                      <a:r>
                        <a:rPr lang="en-US" sz="1600" dirty="0"/>
                        <a:t>Where statutory dues referred to in sub-clause (a) have not been deposited on account of any dispute, then the amounts involved and the forum where dispute is pending shall be mentioned (a mere representation to the concerned Department shall not be treated as a dispute);</a:t>
                      </a:r>
                      <a:endParaRPr lang="en-IN" sz="1600" dirty="0"/>
                    </a:p>
                  </a:txBody>
                  <a:tcPr/>
                </a:tc>
                <a:extLst>
                  <a:ext uri="{0D108BD9-81ED-4DB2-BD59-A6C34878D82A}">
                    <a16:rowId xmlns:a16="http://schemas.microsoft.com/office/drawing/2014/main" val="10002"/>
                  </a:ext>
                </a:extLst>
              </a:tr>
              <a:tr h="704185">
                <a:tc>
                  <a:txBody>
                    <a:bodyPr/>
                    <a:lstStyle/>
                    <a:p>
                      <a:pPr algn="ctr"/>
                      <a:r>
                        <a:rPr lang="en-US" sz="1600" dirty="0"/>
                        <a:t>3 (VIII)</a:t>
                      </a:r>
                    </a:p>
                  </a:txBody>
                  <a:tcPr/>
                </a:tc>
                <a:tc>
                  <a:txBody>
                    <a:bodyPr/>
                    <a:lstStyle/>
                    <a:p>
                      <a:pPr algn="ctr"/>
                      <a:endParaRPr lang="en-IN" sz="1600" dirty="0"/>
                    </a:p>
                  </a:txBody>
                  <a:tcPr/>
                </a:tc>
                <a:tc>
                  <a:txBody>
                    <a:bodyPr/>
                    <a:lstStyle/>
                    <a:p>
                      <a:pPr algn="just"/>
                      <a:r>
                        <a:rPr lang="en-US" sz="1600" dirty="0"/>
                        <a:t>Undisclosed</a:t>
                      </a:r>
                      <a:r>
                        <a:rPr lang="en-US" sz="1600" baseline="0" dirty="0"/>
                        <a:t> Income under IT Act, 1961</a:t>
                      </a:r>
                      <a:endParaRPr lang="en-IN" sz="1600" dirty="0"/>
                    </a:p>
                  </a:txBody>
                  <a:tcPr/>
                </a:tc>
                <a:tc>
                  <a:txBody>
                    <a:bodyPr/>
                    <a:lstStyle/>
                    <a:p>
                      <a:pPr algn="just"/>
                      <a:r>
                        <a:rPr lang="en-US" sz="1600" dirty="0"/>
                        <a:t>Whether any transactions not recorded in the books of account have been surrendered or disclosed as income during the year in the tax assessments under the Income Tax Act, 1961 (43 of 1961), if so, whether the previously unrecorded income has been properly recorded in the books of account during the year</a:t>
                      </a:r>
                      <a:endParaRPr lang="en-IN"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615921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008058960"/>
              </p:ext>
            </p:extLst>
          </p:nvPr>
        </p:nvGraphicFramePr>
        <p:xfrm>
          <a:off x="522514" y="1507792"/>
          <a:ext cx="10461171" cy="1706880"/>
        </p:xfrm>
        <a:graphic>
          <a:graphicData uri="http://schemas.openxmlformats.org/drawingml/2006/table">
            <a:tbl>
              <a:tblPr firstRow="1" bandRow="1">
                <a:tableStyleId>{5C22544A-7EE6-4342-B048-85BDC9FD1C3A}</a:tableStyleId>
              </a:tblPr>
              <a:tblGrid>
                <a:gridCol w="653143">
                  <a:extLst>
                    <a:ext uri="{9D8B030D-6E8A-4147-A177-3AD203B41FA5}">
                      <a16:colId xmlns:a16="http://schemas.microsoft.com/office/drawing/2014/main" val="20000"/>
                    </a:ext>
                  </a:extLst>
                </a:gridCol>
                <a:gridCol w="674914">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7380514">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76663">
                <a:tc>
                  <a:txBody>
                    <a:bodyPr/>
                    <a:lstStyle/>
                    <a:p>
                      <a:pPr algn="ctr"/>
                      <a:r>
                        <a:rPr lang="en-US" sz="1600" dirty="0"/>
                        <a:t>3</a:t>
                      </a:r>
                      <a:r>
                        <a:rPr lang="en-US" sz="1600" baseline="0" dirty="0"/>
                        <a:t> (IX) </a:t>
                      </a:r>
                      <a:endParaRPr lang="en-IN" sz="1600" dirty="0"/>
                    </a:p>
                  </a:txBody>
                  <a:tcPr/>
                </a:tc>
                <a:tc>
                  <a:txBody>
                    <a:bodyPr/>
                    <a:lstStyle/>
                    <a:p>
                      <a:pPr algn="ctr"/>
                      <a:r>
                        <a:rPr lang="en-US" sz="1600" dirty="0"/>
                        <a:t>(a)</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Utilization,</a:t>
                      </a:r>
                      <a:r>
                        <a:rPr lang="en-US" sz="1600" baseline="0" dirty="0"/>
                        <a:t> Repayment and providing of loans</a:t>
                      </a:r>
                      <a:endParaRPr lang="en-IN" sz="1600" dirty="0"/>
                    </a:p>
                  </a:txBody>
                  <a:tcPr/>
                </a:tc>
                <a:tc>
                  <a:txBody>
                    <a:bodyPr/>
                    <a:lstStyle/>
                    <a:p>
                      <a:pPr algn="just"/>
                      <a:r>
                        <a:rPr lang="en-US" sz="1600" dirty="0"/>
                        <a:t>Whether the company has defaulted in repayment of loans or other borrowings or in the payment of interest thereon to any lender, if yes, the period and the amount of default to be reported as per the format as</a:t>
                      </a:r>
                      <a:r>
                        <a:rPr lang="en-US" sz="1600" baseline="0" dirty="0"/>
                        <a:t> given in the order.</a:t>
                      </a:r>
                      <a:endParaRPr lang="en-IN" sz="1600" dirty="0"/>
                    </a:p>
                  </a:txBody>
                  <a:tcPr/>
                </a:tc>
                <a:extLst>
                  <a:ext uri="{0D108BD9-81ED-4DB2-BD59-A6C34878D82A}">
                    <a16:rowId xmlns:a16="http://schemas.microsoft.com/office/drawing/2014/main" val="10001"/>
                  </a:ext>
                </a:extLst>
              </a:tr>
            </a:tbl>
          </a:graphicData>
        </a:graphic>
      </p:graphicFrame>
      <p:sp>
        <p:nvSpPr>
          <p:cNvPr id="5" name="Rectangle 4"/>
          <p:cNvSpPr/>
          <p:nvPr/>
        </p:nvSpPr>
        <p:spPr>
          <a:xfrm>
            <a:off x="455611" y="3559630"/>
            <a:ext cx="10879603" cy="677108"/>
          </a:xfrm>
          <a:prstGeom prst="rect">
            <a:avLst/>
          </a:prstGeom>
        </p:spPr>
        <p:txBody>
          <a:bodyPr wrap="square">
            <a:spAutoFit/>
          </a:bodyPr>
          <a:lstStyle/>
          <a:p>
            <a:pPr algn="just"/>
            <a:r>
              <a:rPr lang="en-US" b="1" u="sng" dirty="0">
                <a:latin typeface="Calibri" panose="020F0502020204030204" pitchFamily="34" charset="0"/>
                <a:cs typeface="Calibri" panose="020F0502020204030204" pitchFamily="34" charset="0"/>
              </a:rPr>
              <a:t>Format for default in repayment of loans or other borrowings or in the payment of interest thereon to any lender</a:t>
            </a:r>
          </a:p>
          <a:p>
            <a:pPr algn="just"/>
            <a:endParaRPr lang="en-US" sz="20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441468403"/>
              </p:ext>
            </p:extLst>
          </p:nvPr>
        </p:nvGraphicFramePr>
        <p:xfrm>
          <a:off x="540658" y="4223131"/>
          <a:ext cx="10497456" cy="1193800"/>
        </p:xfrm>
        <a:graphic>
          <a:graphicData uri="http://schemas.openxmlformats.org/drawingml/2006/table">
            <a:tbl>
              <a:tblPr firstRow="1" bandRow="1">
                <a:tableStyleId>{5C22544A-7EE6-4342-B048-85BDC9FD1C3A}</a:tableStyleId>
              </a:tblPr>
              <a:tblGrid>
                <a:gridCol w="1749576">
                  <a:extLst>
                    <a:ext uri="{9D8B030D-6E8A-4147-A177-3AD203B41FA5}">
                      <a16:colId xmlns:a16="http://schemas.microsoft.com/office/drawing/2014/main" val="20000"/>
                    </a:ext>
                  </a:extLst>
                </a:gridCol>
                <a:gridCol w="1749576">
                  <a:extLst>
                    <a:ext uri="{9D8B030D-6E8A-4147-A177-3AD203B41FA5}">
                      <a16:colId xmlns:a16="http://schemas.microsoft.com/office/drawing/2014/main" val="20001"/>
                    </a:ext>
                  </a:extLst>
                </a:gridCol>
                <a:gridCol w="1749576">
                  <a:extLst>
                    <a:ext uri="{9D8B030D-6E8A-4147-A177-3AD203B41FA5}">
                      <a16:colId xmlns:a16="http://schemas.microsoft.com/office/drawing/2014/main" val="20002"/>
                    </a:ext>
                  </a:extLst>
                </a:gridCol>
                <a:gridCol w="1749576">
                  <a:extLst>
                    <a:ext uri="{9D8B030D-6E8A-4147-A177-3AD203B41FA5}">
                      <a16:colId xmlns:a16="http://schemas.microsoft.com/office/drawing/2014/main" val="20003"/>
                    </a:ext>
                  </a:extLst>
                </a:gridCol>
                <a:gridCol w="1749576">
                  <a:extLst>
                    <a:ext uri="{9D8B030D-6E8A-4147-A177-3AD203B41FA5}">
                      <a16:colId xmlns:a16="http://schemas.microsoft.com/office/drawing/2014/main" val="20004"/>
                    </a:ext>
                  </a:extLst>
                </a:gridCol>
                <a:gridCol w="1749576">
                  <a:extLst>
                    <a:ext uri="{9D8B030D-6E8A-4147-A177-3AD203B41FA5}">
                      <a16:colId xmlns:a16="http://schemas.microsoft.com/office/drawing/2014/main" val="20005"/>
                    </a:ext>
                  </a:extLst>
                </a:gridCol>
              </a:tblGrid>
              <a:tr h="370840">
                <a:tc>
                  <a:txBody>
                    <a:bodyPr/>
                    <a:lstStyle/>
                    <a:p>
                      <a:r>
                        <a:rPr lang="en-US" sz="1600" dirty="0"/>
                        <a:t>Nature</a:t>
                      </a:r>
                      <a:r>
                        <a:rPr lang="en-US" sz="1600" baseline="0" dirty="0"/>
                        <a:t> of Borrowing</a:t>
                      </a:r>
                      <a:endParaRPr lang="en-IN" sz="1600" dirty="0"/>
                    </a:p>
                  </a:txBody>
                  <a:tcPr/>
                </a:tc>
                <a:tc>
                  <a:txBody>
                    <a:bodyPr/>
                    <a:lstStyle/>
                    <a:p>
                      <a:r>
                        <a:rPr lang="en-US" sz="1600" dirty="0"/>
                        <a:t>Name of Lender</a:t>
                      </a:r>
                      <a:endParaRPr lang="en-IN" sz="1600" dirty="0"/>
                    </a:p>
                  </a:txBody>
                  <a:tcPr/>
                </a:tc>
                <a:tc>
                  <a:txBody>
                    <a:bodyPr/>
                    <a:lstStyle/>
                    <a:p>
                      <a:r>
                        <a:rPr lang="en-US" sz="1600" dirty="0"/>
                        <a:t>Amount not paid on due date</a:t>
                      </a:r>
                      <a:endParaRPr lang="en-IN" sz="1600" dirty="0"/>
                    </a:p>
                  </a:txBody>
                  <a:tcPr/>
                </a:tc>
                <a:tc>
                  <a:txBody>
                    <a:bodyPr/>
                    <a:lstStyle/>
                    <a:p>
                      <a:r>
                        <a:rPr lang="en-US" sz="1600" dirty="0"/>
                        <a:t>Whether principal or interest</a:t>
                      </a:r>
                      <a:endParaRPr lang="en-IN" sz="1600" dirty="0"/>
                    </a:p>
                  </a:txBody>
                  <a:tcPr/>
                </a:tc>
                <a:tc>
                  <a:txBody>
                    <a:bodyPr/>
                    <a:lstStyle/>
                    <a:p>
                      <a:r>
                        <a:rPr lang="en-US" sz="1600" dirty="0"/>
                        <a:t>Number of days delay</a:t>
                      </a:r>
                      <a:r>
                        <a:rPr lang="en-US" sz="1600" baseline="0" dirty="0"/>
                        <a:t> or unpaid</a:t>
                      </a:r>
                      <a:endParaRPr lang="en-IN" sz="1600" dirty="0"/>
                    </a:p>
                  </a:txBody>
                  <a:tcPr/>
                </a:tc>
                <a:tc>
                  <a:txBody>
                    <a:bodyPr/>
                    <a:lstStyle/>
                    <a:p>
                      <a:r>
                        <a:rPr lang="en-US" sz="1600" dirty="0"/>
                        <a:t>Remarks, if any</a:t>
                      </a:r>
                      <a:endParaRPr lang="en-IN" sz="1600" dirty="0"/>
                    </a:p>
                  </a:txBody>
                  <a:tcPr/>
                </a:tc>
                <a:extLst>
                  <a:ext uri="{0D108BD9-81ED-4DB2-BD59-A6C34878D82A}">
                    <a16:rowId xmlns:a16="http://schemas.microsoft.com/office/drawing/2014/main" val="10000"/>
                  </a:ext>
                </a:extLst>
              </a:tr>
              <a:tr h="370840">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endParaRPr lang="en-IN" sz="1600" dirty="0"/>
                    </a:p>
                  </a:txBody>
                  <a:tcPr/>
                </a:tc>
                <a:extLst>
                  <a:ext uri="{0D108BD9-81ED-4DB2-BD59-A6C34878D82A}">
                    <a16:rowId xmlns:a16="http://schemas.microsoft.com/office/drawing/2014/main" val="10001"/>
                  </a:ext>
                </a:extLst>
              </a:tr>
            </a:tbl>
          </a:graphicData>
        </a:graphic>
      </p:graphicFrame>
      <p:sp>
        <p:nvSpPr>
          <p:cNvPr id="7" name="Rectangle 6"/>
          <p:cNvSpPr/>
          <p:nvPr/>
        </p:nvSpPr>
        <p:spPr>
          <a:xfrm>
            <a:off x="455611" y="5497287"/>
            <a:ext cx="10879603" cy="338554"/>
          </a:xfrm>
          <a:prstGeom prst="rect">
            <a:avLst/>
          </a:prstGeom>
        </p:spPr>
        <p:txBody>
          <a:bodyPr wrap="square">
            <a:spAutoFit/>
          </a:bodyPr>
          <a:lstStyle/>
          <a:p>
            <a:pPr algn="just"/>
            <a:r>
              <a:rPr lang="en-US" sz="1600" dirty="0">
                <a:latin typeface="Calibri" panose="020F0502020204030204" pitchFamily="34" charset="0"/>
                <a:cs typeface="Calibri" panose="020F0502020204030204" pitchFamily="34" charset="0"/>
              </a:rPr>
              <a:t>*Lender wise details in case of default to Bank, financial institutions &amp; Government</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6523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113354420"/>
              </p:ext>
            </p:extLst>
          </p:nvPr>
        </p:nvGraphicFramePr>
        <p:xfrm>
          <a:off x="522514" y="1507792"/>
          <a:ext cx="10461171" cy="3884507"/>
        </p:xfrm>
        <a:graphic>
          <a:graphicData uri="http://schemas.openxmlformats.org/drawingml/2006/table">
            <a:tbl>
              <a:tblPr firstRow="1" bandRow="1">
                <a:tableStyleId>{5C22544A-7EE6-4342-B048-85BDC9FD1C3A}</a:tableStyleId>
              </a:tblPr>
              <a:tblGrid>
                <a:gridCol w="653143">
                  <a:extLst>
                    <a:ext uri="{9D8B030D-6E8A-4147-A177-3AD203B41FA5}">
                      <a16:colId xmlns:a16="http://schemas.microsoft.com/office/drawing/2014/main" val="20000"/>
                    </a:ext>
                  </a:extLst>
                </a:gridCol>
                <a:gridCol w="674914">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7380514">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668141">
                <a:tc>
                  <a:txBody>
                    <a:bodyPr/>
                    <a:lstStyle/>
                    <a:p>
                      <a:pPr algn="ctr"/>
                      <a:r>
                        <a:rPr lang="en-US" sz="1600" dirty="0"/>
                        <a:t>3 (IX</a:t>
                      </a:r>
                      <a:r>
                        <a:rPr lang="en-IN" sz="1600" dirty="0"/>
                        <a:t>)</a:t>
                      </a:r>
                      <a:endParaRPr lang="en-US" sz="1600" dirty="0"/>
                    </a:p>
                  </a:txBody>
                  <a:tcPr/>
                </a:tc>
                <a:tc>
                  <a:txBody>
                    <a:bodyPr/>
                    <a:lstStyle/>
                    <a:p>
                      <a:pPr algn="ctr"/>
                      <a:r>
                        <a:rPr lang="en-US" sz="1600" dirty="0"/>
                        <a:t>(b)</a:t>
                      </a:r>
                      <a:endParaRPr lang="en-IN" sz="1600" dirty="0"/>
                    </a:p>
                  </a:txBody>
                  <a:tcPr/>
                </a:tc>
                <a:tc rowSpan="4">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Utilization,</a:t>
                      </a:r>
                      <a:r>
                        <a:rPr lang="en-US" sz="1600" baseline="0" dirty="0"/>
                        <a:t> Repayment and providing of loans</a:t>
                      </a:r>
                      <a:endParaRPr lang="en-IN" sz="1600" dirty="0"/>
                    </a:p>
                  </a:txBody>
                  <a:tcPr/>
                </a:tc>
                <a:tc>
                  <a:txBody>
                    <a:bodyPr/>
                    <a:lstStyle/>
                    <a:p>
                      <a:pPr algn="just"/>
                      <a:r>
                        <a:rPr lang="en-US" sz="1600" dirty="0"/>
                        <a:t>whether the company is a declared wilful defaulter by any bank or financial institution or other lender;</a:t>
                      </a:r>
                    </a:p>
                  </a:txBody>
                  <a:tcPr/>
                </a:tc>
                <a:extLst>
                  <a:ext uri="{0D108BD9-81ED-4DB2-BD59-A6C34878D82A}">
                    <a16:rowId xmlns:a16="http://schemas.microsoft.com/office/drawing/2014/main" val="10001"/>
                  </a:ext>
                </a:extLst>
              </a:tr>
              <a:tr h="704185">
                <a:tc>
                  <a:txBody>
                    <a:bodyPr/>
                    <a:lstStyle/>
                    <a:p>
                      <a:pPr algn="ctr"/>
                      <a:r>
                        <a:rPr lang="en-US" sz="1600" dirty="0"/>
                        <a:t>3 (IX)</a:t>
                      </a:r>
                    </a:p>
                  </a:txBody>
                  <a:tcPr/>
                </a:tc>
                <a:tc>
                  <a:txBody>
                    <a:bodyPr/>
                    <a:lstStyle/>
                    <a:p>
                      <a:pPr algn="ctr"/>
                      <a:r>
                        <a:rPr lang="en-US" sz="1600" dirty="0"/>
                        <a:t>(c )</a:t>
                      </a:r>
                      <a:endParaRPr lang="en-IN" sz="1600" dirty="0"/>
                    </a:p>
                  </a:txBody>
                  <a:tcPr/>
                </a:tc>
                <a:tc vMerge="1">
                  <a:txBody>
                    <a:bodyPr/>
                    <a:lstStyle/>
                    <a:p>
                      <a:pPr algn="just"/>
                      <a:endParaRPr lang="en-IN" sz="1600" dirty="0"/>
                    </a:p>
                  </a:txBody>
                  <a:tcPr/>
                </a:tc>
                <a:tc>
                  <a:txBody>
                    <a:bodyPr/>
                    <a:lstStyle/>
                    <a:p>
                      <a:pPr algn="just"/>
                      <a:r>
                        <a:rPr lang="en-US" sz="1600" dirty="0"/>
                        <a:t>whether term loans were applied for the purpose for which the loans were obtained; if not, the amount of loan so diverted and the purpose for which it is used may be reported;</a:t>
                      </a:r>
                      <a:endParaRPr lang="en-IN" sz="1600" dirty="0"/>
                    </a:p>
                  </a:txBody>
                  <a:tcPr/>
                </a:tc>
                <a:extLst>
                  <a:ext uri="{0D108BD9-81ED-4DB2-BD59-A6C34878D82A}">
                    <a16:rowId xmlns:a16="http://schemas.microsoft.com/office/drawing/2014/main" val="10002"/>
                  </a:ext>
                </a:extLst>
              </a:tr>
              <a:tr h="686526">
                <a:tc>
                  <a:txBody>
                    <a:bodyPr/>
                    <a:lstStyle/>
                    <a:p>
                      <a:pPr algn="ctr"/>
                      <a:r>
                        <a:rPr lang="en-US" sz="1600" dirty="0"/>
                        <a:t>3 (IX)</a:t>
                      </a:r>
                    </a:p>
                  </a:txBody>
                  <a:tcPr/>
                </a:tc>
                <a:tc>
                  <a:txBody>
                    <a:bodyPr/>
                    <a:lstStyle/>
                    <a:p>
                      <a:pPr algn="ctr"/>
                      <a:r>
                        <a:rPr lang="en-US" sz="1600" dirty="0"/>
                        <a:t>(d)</a:t>
                      </a:r>
                      <a:endParaRPr lang="en-IN" sz="1600" dirty="0"/>
                    </a:p>
                  </a:txBody>
                  <a:tcPr/>
                </a:tc>
                <a:tc vMerge="1">
                  <a:txBody>
                    <a:bodyPr/>
                    <a:lstStyle/>
                    <a:p>
                      <a:pPr algn="just"/>
                      <a:endParaRPr lang="en-IN" sz="1600" dirty="0"/>
                    </a:p>
                  </a:txBody>
                  <a:tcPr/>
                </a:tc>
                <a:tc>
                  <a:txBody>
                    <a:bodyPr/>
                    <a:lstStyle/>
                    <a:p>
                      <a:pPr algn="just"/>
                      <a:r>
                        <a:rPr lang="en-US" sz="1600" dirty="0"/>
                        <a:t>whether funds raised on short term basis have been utilized for long term purposes, if yes, the</a:t>
                      </a:r>
                      <a:r>
                        <a:rPr lang="en-US" sz="1600" baseline="0" dirty="0"/>
                        <a:t> </a:t>
                      </a:r>
                      <a:r>
                        <a:rPr lang="en-US" sz="1600" dirty="0"/>
                        <a:t>nature and amount to be indicated</a:t>
                      </a:r>
                      <a:endParaRPr lang="en-IN" sz="1600" dirty="0"/>
                    </a:p>
                  </a:txBody>
                  <a:tcPr/>
                </a:tc>
                <a:extLst>
                  <a:ext uri="{0D108BD9-81ED-4DB2-BD59-A6C34878D82A}">
                    <a16:rowId xmlns:a16="http://schemas.microsoft.com/office/drawing/2014/main" val="10003"/>
                  </a:ext>
                </a:extLst>
              </a:tr>
              <a:tr h="1066800">
                <a:tc>
                  <a:txBody>
                    <a:bodyPr/>
                    <a:lstStyle/>
                    <a:p>
                      <a:pPr algn="ctr"/>
                      <a:r>
                        <a:rPr lang="en-US" sz="1600" dirty="0"/>
                        <a:t>3 (IX)</a:t>
                      </a:r>
                    </a:p>
                  </a:txBody>
                  <a:tcPr/>
                </a:tc>
                <a:tc>
                  <a:txBody>
                    <a:bodyPr/>
                    <a:lstStyle/>
                    <a:p>
                      <a:pPr algn="ctr"/>
                      <a:r>
                        <a:rPr lang="en-US" sz="1600" dirty="0"/>
                        <a:t>(e)</a:t>
                      </a:r>
                      <a:endParaRPr lang="en-IN" sz="1600" dirty="0"/>
                    </a:p>
                  </a:txBody>
                  <a:tcPr/>
                </a:tc>
                <a:tc vMerge="1">
                  <a:txBody>
                    <a:bodyPr/>
                    <a:lstStyle/>
                    <a:p>
                      <a:pPr algn="just"/>
                      <a:endParaRPr lang="en-IN" sz="1600" dirty="0"/>
                    </a:p>
                  </a:txBody>
                  <a:tcPr/>
                </a:tc>
                <a:tc>
                  <a:txBody>
                    <a:bodyPr/>
                    <a:lstStyle/>
                    <a:p>
                      <a:pPr algn="just"/>
                      <a:r>
                        <a:rPr lang="en-US" sz="1600" dirty="0"/>
                        <a:t>whether the company has taken any funds from any entity or person on account of or to meet the obligations of its subsidiaries, associates or joint ventures, if so, details thereof with nature of such transactions and the amount in each case;</a:t>
                      </a:r>
                      <a:endParaRPr lang="en-IN" sz="16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463508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207244120"/>
              </p:ext>
            </p:extLst>
          </p:nvPr>
        </p:nvGraphicFramePr>
        <p:xfrm>
          <a:off x="522514" y="1507792"/>
          <a:ext cx="10461171" cy="4601271"/>
        </p:xfrm>
        <a:graphic>
          <a:graphicData uri="http://schemas.openxmlformats.org/drawingml/2006/table">
            <a:tbl>
              <a:tblPr firstRow="1" bandRow="1">
                <a:tableStyleId>{5C22544A-7EE6-4342-B048-85BDC9FD1C3A}</a:tableStyleId>
              </a:tblPr>
              <a:tblGrid>
                <a:gridCol w="653143">
                  <a:extLst>
                    <a:ext uri="{9D8B030D-6E8A-4147-A177-3AD203B41FA5}">
                      <a16:colId xmlns:a16="http://schemas.microsoft.com/office/drawing/2014/main" val="20000"/>
                    </a:ext>
                  </a:extLst>
                </a:gridCol>
                <a:gridCol w="674914">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7380514">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76663">
                <a:tc>
                  <a:txBody>
                    <a:bodyPr/>
                    <a:lstStyle/>
                    <a:p>
                      <a:pPr algn="ctr"/>
                      <a:r>
                        <a:rPr lang="en-US" sz="1600" dirty="0"/>
                        <a:t>3</a:t>
                      </a:r>
                      <a:r>
                        <a:rPr lang="en-US" sz="1600" baseline="0" dirty="0"/>
                        <a:t> (IX) </a:t>
                      </a:r>
                      <a:endParaRPr lang="en-IN" sz="1600" dirty="0"/>
                    </a:p>
                  </a:txBody>
                  <a:tcPr/>
                </a:tc>
                <a:tc>
                  <a:txBody>
                    <a:bodyPr/>
                    <a:lstStyle/>
                    <a:p>
                      <a:pPr algn="ctr"/>
                      <a:r>
                        <a:rPr lang="en-US" sz="1600" dirty="0"/>
                        <a:t>(f)</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Utilization,</a:t>
                      </a:r>
                      <a:r>
                        <a:rPr lang="en-US" sz="1600" baseline="0" dirty="0"/>
                        <a:t> Repayment and providing of loans</a:t>
                      </a:r>
                      <a:endParaRPr lang="en-IN" sz="1600" dirty="0"/>
                    </a:p>
                  </a:txBody>
                  <a:tcPr/>
                </a:tc>
                <a:tc>
                  <a:txBody>
                    <a:bodyPr/>
                    <a:lstStyle/>
                    <a:p>
                      <a:pPr algn="just"/>
                      <a:r>
                        <a:rPr lang="en-US" sz="1600" dirty="0"/>
                        <a:t>whether the company has raised loans during the year on the pledge of securities held in its subsidiaries, joint ventures or associate companies, if so, give details thereof and also report if the company has defaulted in repayment of such loans raised;</a:t>
                      </a:r>
                      <a:endParaRPr lang="en-IN" sz="1600" dirty="0"/>
                    </a:p>
                  </a:txBody>
                  <a:tcPr/>
                </a:tc>
                <a:extLst>
                  <a:ext uri="{0D108BD9-81ED-4DB2-BD59-A6C34878D82A}">
                    <a16:rowId xmlns:a16="http://schemas.microsoft.com/office/drawing/2014/main" val="10001"/>
                  </a:ext>
                </a:extLst>
              </a:tr>
              <a:tr h="1096071">
                <a:tc>
                  <a:txBody>
                    <a:bodyPr/>
                    <a:lstStyle/>
                    <a:p>
                      <a:pPr algn="ctr"/>
                      <a:r>
                        <a:rPr lang="en-US" sz="1600" dirty="0"/>
                        <a:t>3 (X)</a:t>
                      </a:r>
                    </a:p>
                  </a:txBody>
                  <a:tcPr/>
                </a:tc>
                <a:tc>
                  <a:txBody>
                    <a:bodyPr/>
                    <a:lstStyle/>
                    <a:p>
                      <a:pPr algn="ctr"/>
                      <a:r>
                        <a:rPr lang="en-US" sz="1600" dirty="0"/>
                        <a:t>(a)</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Initial Public Offer, Further Public Offer</a:t>
                      </a:r>
                      <a:endParaRPr lang="en-IN" sz="1600" dirty="0"/>
                    </a:p>
                  </a:txBody>
                  <a:tcPr/>
                </a:tc>
                <a:tc>
                  <a:txBody>
                    <a:bodyPr/>
                    <a:lstStyle/>
                    <a:p>
                      <a:pPr algn="just"/>
                      <a:r>
                        <a:rPr lang="en-US" sz="1600" dirty="0"/>
                        <a:t>whether moneys raised by way of initial public offer or further public offer (including debt instruments) during the year were applied for the purposes for which those are raised, if not, the details together with delays or default and subsequent rectification, if any, as may be applicable, be reported;</a:t>
                      </a:r>
                    </a:p>
                  </a:txBody>
                  <a:tcPr/>
                </a:tc>
                <a:extLst>
                  <a:ext uri="{0D108BD9-81ED-4DB2-BD59-A6C34878D82A}">
                    <a16:rowId xmlns:a16="http://schemas.microsoft.com/office/drawing/2014/main" val="10002"/>
                  </a:ext>
                </a:extLst>
              </a:tr>
              <a:tr h="876663">
                <a:tc>
                  <a:txBody>
                    <a:bodyPr/>
                    <a:lstStyle/>
                    <a:p>
                      <a:pPr algn="ctr"/>
                      <a:r>
                        <a:rPr lang="en-US" sz="1600" dirty="0"/>
                        <a:t>3 (X)</a:t>
                      </a:r>
                    </a:p>
                  </a:txBody>
                  <a:tcPr/>
                </a:tc>
                <a:tc>
                  <a:txBody>
                    <a:bodyPr/>
                    <a:lstStyle/>
                    <a:p>
                      <a:pPr algn="ctr"/>
                      <a:r>
                        <a:rPr lang="en-US" sz="1600" dirty="0"/>
                        <a:t>(b)</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Initial Public Offer, Further Public Offer</a:t>
                      </a:r>
                      <a:endParaRPr lang="en-IN" sz="1600" dirty="0"/>
                    </a:p>
                  </a:txBody>
                  <a:tcPr/>
                </a:tc>
                <a:tc>
                  <a:txBody>
                    <a:bodyPr/>
                    <a:lstStyle/>
                    <a:p>
                      <a:pPr algn="just"/>
                      <a:r>
                        <a:rPr lang="en-US" sz="1600" dirty="0"/>
                        <a:t>whether the company has made any preferential allotment or private placement of shares or convertible debentures (fully, partially or optionally convertible) during the year and if so, whether the requirements of section 42 and section 62 of the Companies Act, 2013 have been complied with and the funds raised have been used for the purposes for which the funds were raised, if not, provide details in respect of amount involved and nature of non-compliance</a:t>
                      </a:r>
                      <a:endParaRPr lang="en-IN"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79219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001102295"/>
              </p:ext>
            </p:extLst>
          </p:nvPr>
        </p:nvGraphicFramePr>
        <p:xfrm>
          <a:off x="522514" y="1507792"/>
          <a:ext cx="10461171" cy="4824065"/>
        </p:xfrm>
        <a:graphic>
          <a:graphicData uri="http://schemas.openxmlformats.org/drawingml/2006/table">
            <a:tbl>
              <a:tblPr firstRow="1" bandRow="1">
                <a:tableStyleId>{5C22544A-7EE6-4342-B048-85BDC9FD1C3A}</a:tableStyleId>
              </a:tblPr>
              <a:tblGrid>
                <a:gridCol w="805543">
                  <a:extLst>
                    <a:ext uri="{9D8B030D-6E8A-4147-A177-3AD203B41FA5}">
                      <a16:colId xmlns:a16="http://schemas.microsoft.com/office/drawing/2014/main" val="20000"/>
                    </a:ext>
                  </a:extLst>
                </a:gridCol>
                <a:gridCol w="805543">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7674428">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76663">
                <a:tc>
                  <a:txBody>
                    <a:bodyPr/>
                    <a:lstStyle/>
                    <a:p>
                      <a:pPr algn="ctr"/>
                      <a:r>
                        <a:rPr lang="en-US" sz="1600" dirty="0"/>
                        <a:t>3</a:t>
                      </a:r>
                      <a:r>
                        <a:rPr lang="en-US" sz="1600" baseline="0" dirty="0"/>
                        <a:t> (XI) </a:t>
                      </a:r>
                      <a:endParaRPr lang="en-IN" sz="1600" dirty="0"/>
                    </a:p>
                  </a:txBody>
                  <a:tcPr/>
                </a:tc>
                <a:tc>
                  <a:txBody>
                    <a:bodyPr/>
                    <a:lstStyle/>
                    <a:p>
                      <a:pPr algn="ctr"/>
                      <a:r>
                        <a:rPr lang="en-US" sz="1600" dirty="0"/>
                        <a:t>(a)</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Fraud</a:t>
                      </a:r>
                      <a:endParaRPr lang="en-IN" sz="1600" dirty="0"/>
                    </a:p>
                  </a:txBody>
                  <a:tcPr/>
                </a:tc>
                <a:tc>
                  <a:txBody>
                    <a:bodyPr/>
                    <a:lstStyle/>
                    <a:p>
                      <a:pPr algn="just"/>
                      <a:r>
                        <a:rPr lang="en-US" sz="1600" dirty="0"/>
                        <a:t>whether any fraud by the company or any fraud on the company has been noticed or reported during the year, if yes, the nature and the amount involved is to be indicated;</a:t>
                      </a:r>
                      <a:endParaRPr lang="en-IN" sz="1600" dirty="0"/>
                    </a:p>
                  </a:txBody>
                  <a:tcPr/>
                </a:tc>
                <a:extLst>
                  <a:ext uri="{0D108BD9-81ED-4DB2-BD59-A6C34878D82A}">
                    <a16:rowId xmlns:a16="http://schemas.microsoft.com/office/drawing/2014/main" val="10001"/>
                  </a:ext>
                </a:extLst>
              </a:tr>
              <a:tr h="883436">
                <a:tc>
                  <a:txBody>
                    <a:bodyPr/>
                    <a:lstStyle/>
                    <a:p>
                      <a:pPr algn="ctr"/>
                      <a:r>
                        <a:rPr lang="en-US" sz="1600" dirty="0"/>
                        <a:t>3 (XI)</a:t>
                      </a:r>
                    </a:p>
                  </a:txBody>
                  <a:tcPr/>
                </a:tc>
                <a:tc>
                  <a:txBody>
                    <a:bodyPr/>
                    <a:lstStyle/>
                    <a:p>
                      <a:pPr algn="ctr"/>
                      <a:r>
                        <a:rPr lang="en-US" sz="1600" dirty="0"/>
                        <a:t>(b)</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Fraud</a:t>
                      </a:r>
                      <a:endParaRPr lang="en-IN" sz="1600" dirty="0"/>
                    </a:p>
                  </a:txBody>
                  <a:tcPr/>
                </a:tc>
                <a:tc>
                  <a:txBody>
                    <a:bodyPr/>
                    <a:lstStyle/>
                    <a:p>
                      <a:pPr algn="just"/>
                      <a:r>
                        <a:rPr lang="en-US" sz="1600" dirty="0"/>
                        <a:t>whether any report under sub-section (12) of section 143 of the Companies Act has been filed by the auditors in Form ADT-4 as prescribed under rule 13 of Companies (Audit and Auditors) Rules, 2014 with the Central Government</a:t>
                      </a:r>
                    </a:p>
                  </a:txBody>
                  <a:tcPr/>
                </a:tc>
                <a:extLst>
                  <a:ext uri="{0D108BD9-81ED-4DB2-BD59-A6C34878D82A}">
                    <a16:rowId xmlns:a16="http://schemas.microsoft.com/office/drawing/2014/main" val="10002"/>
                  </a:ext>
                </a:extLst>
              </a:tr>
              <a:tr h="587828">
                <a:tc>
                  <a:txBody>
                    <a:bodyPr/>
                    <a:lstStyle/>
                    <a:p>
                      <a:pPr algn="ctr"/>
                      <a:r>
                        <a:rPr lang="en-US" sz="1600" dirty="0"/>
                        <a:t>3 (XI)</a:t>
                      </a:r>
                    </a:p>
                  </a:txBody>
                  <a:tcPr/>
                </a:tc>
                <a:tc>
                  <a:txBody>
                    <a:bodyPr/>
                    <a:lstStyle/>
                    <a:p>
                      <a:pPr algn="ctr"/>
                      <a:r>
                        <a:rPr lang="en-US" sz="1600" dirty="0"/>
                        <a:t>(c)</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Fraud</a:t>
                      </a:r>
                      <a:endParaRPr lang="en-IN" sz="1600" dirty="0"/>
                    </a:p>
                  </a:txBody>
                  <a:tcPr/>
                </a:tc>
                <a:tc>
                  <a:txBody>
                    <a:bodyPr/>
                    <a:lstStyle/>
                    <a:p>
                      <a:pPr algn="just"/>
                      <a:r>
                        <a:rPr lang="en-US" sz="1600" dirty="0"/>
                        <a:t>whether the auditor has considered whistle-blower complaints, if any, received during the year by the company</a:t>
                      </a:r>
                    </a:p>
                  </a:txBody>
                  <a:tcPr/>
                </a:tc>
                <a:extLst>
                  <a:ext uri="{0D108BD9-81ED-4DB2-BD59-A6C34878D82A}">
                    <a16:rowId xmlns:a16="http://schemas.microsoft.com/office/drawing/2014/main" val="10003"/>
                  </a:ext>
                </a:extLst>
              </a:tr>
              <a:tr h="631372">
                <a:tc>
                  <a:txBody>
                    <a:bodyPr/>
                    <a:lstStyle/>
                    <a:p>
                      <a:pPr algn="ctr"/>
                      <a:r>
                        <a:rPr lang="en-US" sz="1600" dirty="0"/>
                        <a:t>3 (XII)</a:t>
                      </a:r>
                    </a:p>
                  </a:txBody>
                  <a:tcPr/>
                </a:tc>
                <a:tc>
                  <a:txBody>
                    <a:bodyPr/>
                    <a:lstStyle/>
                    <a:p>
                      <a:pPr algn="ctr"/>
                      <a:r>
                        <a:rPr lang="en-US" sz="1600" dirty="0"/>
                        <a:t>(a)</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Nidhi Company</a:t>
                      </a:r>
                      <a:endParaRPr lang="en-IN" sz="1600" dirty="0"/>
                    </a:p>
                  </a:txBody>
                  <a:tcPr/>
                </a:tc>
                <a:tc>
                  <a:txBody>
                    <a:bodyPr/>
                    <a:lstStyle/>
                    <a:p>
                      <a:pPr algn="just"/>
                      <a:r>
                        <a:rPr lang="en-US" sz="1600" dirty="0"/>
                        <a:t>whether the Nidhi Company has complied with the Net Owned Funds to Deposits in the ratio of 1: 20 to meet out the liability</a:t>
                      </a:r>
                    </a:p>
                  </a:txBody>
                  <a:tcPr/>
                </a:tc>
                <a:extLst>
                  <a:ext uri="{0D108BD9-81ED-4DB2-BD59-A6C34878D82A}">
                    <a16:rowId xmlns:a16="http://schemas.microsoft.com/office/drawing/2014/main" val="10004"/>
                  </a:ext>
                </a:extLst>
              </a:tr>
              <a:tr h="566058">
                <a:tc>
                  <a:txBody>
                    <a:bodyPr/>
                    <a:lstStyle/>
                    <a:p>
                      <a:pPr algn="ctr"/>
                      <a:r>
                        <a:rPr lang="en-US" sz="1600" dirty="0"/>
                        <a:t>3 (XII)</a:t>
                      </a:r>
                    </a:p>
                  </a:txBody>
                  <a:tcPr/>
                </a:tc>
                <a:tc>
                  <a:txBody>
                    <a:bodyPr/>
                    <a:lstStyle/>
                    <a:p>
                      <a:pPr algn="ctr"/>
                      <a:r>
                        <a:rPr lang="en-US" sz="1600" dirty="0"/>
                        <a:t>(b)</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Nidhi Company</a:t>
                      </a:r>
                      <a:endParaRPr lang="en-IN" sz="1600" dirty="0"/>
                    </a:p>
                  </a:txBody>
                  <a:tcPr/>
                </a:tc>
                <a:tc>
                  <a:txBody>
                    <a:bodyPr/>
                    <a:lstStyle/>
                    <a:p>
                      <a:pPr algn="just"/>
                      <a:r>
                        <a:rPr lang="en-US" sz="1600" dirty="0"/>
                        <a:t>whether the Nidhi Company is maintaining ten per cent. unencumbered term deposits as specified in the Nidhi Rules, 2014 to meet out the liability;</a:t>
                      </a:r>
                    </a:p>
                  </a:txBody>
                  <a:tcPr/>
                </a:tc>
                <a:extLst>
                  <a:ext uri="{0D108BD9-81ED-4DB2-BD59-A6C34878D82A}">
                    <a16:rowId xmlns:a16="http://schemas.microsoft.com/office/drawing/2014/main" val="10005"/>
                  </a:ext>
                </a:extLst>
              </a:tr>
              <a:tr h="625566">
                <a:tc>
                  <a:txBody>
                    <a:bodyPr/>
                    <a:lstStyle/>
                    <a:p>
                      <a:pPr algn="ctr"/>
                      <a:r>
                        <a:rPr lang="en-US" sz="1600" dirty="0"/>
                        <a:t>3 (XII)</a:t>
                      </a:r>
                    </a:p>
                  </a:txBody>
                  <a:tcPr/>
                </a:tc>
                <a:tc>
                  <a:txBody>
                    <a:bodyPr/>
                    <a:lstStyle/>
                    <a:p>
                      <a:pPr algn="ctr"/>
                      <a:r>
                        <a:rPr lang="en-US" sz="1600" dirty="0"/>
                        <a:t>(c )</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Nidhi Company</a:t>
                      </a:r>
                      <a:endParaRPr lang="en-IN" sz="1600" dirty="0"/>
                    </a:p>
                  </a:txBody>
                  <a:tcPr/>
                </a:tc>
                <a:tc>
                  <a:txBody>
                    <a:bodyPr/>
                    <a:lstStyle/>
                    <a:p>
                      <a:pPr algn="just"/>
                      <a:r>
                        <a:rPr lang="en-US" sz="1600" dirty="0"/>
                        <a:t> whether there has been any default in payment of interest on deposits or repayment thereof for any period and if so, the details thereof;</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9261175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638664670"/>
              </p:ext>
            </p:extLst>
          </p:nvPr>
        </p:nvGraphicFramePr>
        <p:xfrm>
          <a:off x="522514" y="1507792"/>
          <a:ext cx="10461171" cy="5032345"/>
        </p:xfrm>
        <a:graphic>
          <a:graphicData uri="http://schemas.openxmlformats.org/drawingml/2006/table">
            <a:tbl>
              <a:tblPr firstRow="1" bandRow="1">
                <a:tableStyleId>{5C22544A-7EE6-4342-B048-85BDC9FD1C3A}</a:tableStyleId>
              </a:tblPr>
              <a:tblGrid>
                <a:gridCol w="805543">
                  <a:extLst>
                    <a:ext uri="{9D8B030D-6E8A-4147-A177-3AD203B41FA5}">
                      <a16:colId xmlns:a16="http://schemas.microsoft.com/office/drawing/2014/main" val="20000"/>
                    </a:ext>
                  </a:extLst>
                </a:gridCol>
                <a:gridCol w="903514">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6999514">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76663">
                <a:tc>
                  <a:txBody>
                    <a:bodyPr/>
                    <a:lstStyle/>
                    <a:p>
                      <a:pPr algn="ctr"/>
                      <a:r>
                        <a:rPr lang="en-US" sz="1600" dirty="0"/>
                        <a:t>3</a:t>
                      </a:r>
                      <a:r>
                        <a:rPr lang="en-US" sz="1600" baseline="0" dirty="0"/>
                        <a:t> (XIII) </a:t>
                      </a:r>
                      <a:endParaRPr lang="en-IN" sz="1600" dirty="0"/>
                    </a:p>
                  </a:txBody>
                  <a:tcPr/>
                </a:tc>
                <a:tc>
                  <a:txBody>
                    <a:bodyPr/>
                    <a:lstStyle/>
                    <a:p>
                      <a:pPr algn="ct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Related Party Transactions</a:t>
                      </a:r>
                      <a:endParaRPr lang="en-IN" sz="1600" dirty="0"/>
                    </a:p>
                  </a:txBody>
                  <a:tcPr/>
                </a:tc>
                <a:tc>
                  <a:txBody>
                    <a:bodyPr/>
                    <a:lstStyle/>
                    <a:p>
                      <a:pPr algn="just"/>
                      <a:r>
                        <a:rPr lang="en-US" sz="1600" dirty="0"/>
                        <a:t>whether all transactions with the related parties are in compliance with sections 177 and 188 of Companies Act where applicable and the details have been disclosed in the financial statements, etc., as required by the applicable accounting standards;</a:t>
                      </a:r>
                      <a:endParaRPr lang="en-IN" sz="1600" dirty="0"/>
                    </a:p>
                  </a:txBody>
                  <a:tcPr/>
                </a:tc>
                <a:extLst>
                  <a:ext uri="{0D108BD9-81ED-4DB2-BD59-A6C34878D82A}">
                    <a16:rowId xmlns:a16="http://schemas.microsoft.com/office/drawing/2014/main" val="10001"/>
                  </a:ext>
                </a:extLst>
              </a:tr>
              <a:tr h="604037">
                <a:tc>
                  <a:txBody>
                    <a:bodyPr/>
                    <a:lstStyle/>
                    <a:p>
                      <a:pPr algn="ctr"/>
                      <a:r>
                        <a:rPr lang="en-US" sz="1600" dirty="0"/>
                        <a:t>3 (XIV)</a:t>
                      </a:r>
                    </a:p>
                  </a:txBody>
                  <a:tcPr/>
                </a:tc>
                <a:tc>
                  <a:txBody>
                    <a:bodyPr/>
                    <a:lstStyle/>
                    <a:p>
                      <a:pPr algn="ctr"/>
                      <a:r>
                        <a:rPr lang="en-US" sz="1600" dirty="0"/>
                        <a:t>(a)</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Internal Audit</a:t>
                      </a:r>
                      <a:endParaRPr lang="en-IN" sz="1600" dirty="0"/>
                    </a:p>
                  </a:txBody>
                  <a:tcPr/>
                </a:tc>
                <a:tc>
                  <a:txBody>
                    <a:bodyPr/>
                    <a:lstStyle/>
                    <a:p>
                      <a:pPr algn="just"/>
                      <a:r>
                        <a:rPr lang="en-US" sz="1600" dirty="0"/>
                        <a:t>whether the company has an internal audit system commensurate with the size and nature of its business;</a:t>
                      </a:r>
                    </a:p>
                  </a:txBody>
                  <a:tcPr/>
                </a:tc>
                <a:extLst>
                  <a:ext uri="{0D108BD9-81ED-4DB2-BD59-A6C34878D82A}">
                    <a16:rowId xmlns:a16="http://schemas.microsoft.com/office/drawing/2014/main" val="10002"/>
                  </a:ext>
                </a:extLst>
              </a:tr>
              <a:tr h="587828">
                <a:tc>
                  <a:txBody>
                    <a:bodyPr/>
                    <a:lstStyle/>
                    <a:p>
                      <a:pPr algn="ctr"/>
                      <a:r>
                        <a:rPr lang="en-US" sz="1600" dirty="0"/>
                        <a:t>3 (XIV)</a:t>
                      </a:r>
                    </a:p>
                  </a:txBody>
                  <a:tcPr/>
                </a:tc>
                <a:tc>
                  <a:txBody>
                    <a:bodyPr/>
                    <a:lstStyle/>
                    <a:p>
                      <a:pPr algn="ctr"/>
                      <a:r>
                        <a:rPr lang="en-US" sz="1600" dirty="0"/>
                        <a:t>(b)</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Internal Audit</a:t>
                      </a:r>
                      <a:endParaRPr lang="en-IN" sz="1600" dirty="0"/>
                    </a:p>
                  </a:txBody>
                  <a:tcPr/>
                </a:tc>
                <a:tc>
                  <a:txBody>
                    <a:bodyPr/>
                    <a:lstStyle/>
                    <a:p>
                      <a:pPr algn="just"/>
                      <a:r>
                        <a:rPr lang="en-US" sz="1600" dirty="0"/>
                        <a:t>whether the reports of the Internal Auditors for the period under audit were considered by the statutory auditor;</a:t>
                      </a:r>
                    </a:p>
                  </a:txBody>
                  <a:tcPr/>
                </a:tc>
                <a:extLst>
                  <a:ext uri="{0D108BD9-81ED-4DB2-BD59-A6C34878D82A}">
                    <a16:rowId xmlns:a16="http://schemas.microsoft.com/office/drawing/2014/main" val="10003"/>
                  </a:ext>
                </a:extLst>
              </a:tr>
              <a:tr h="631372">
                <a:tc>
                  <a:txBody>
                    <a:bodyPr/>
                    <a:lstStyle/>
                    <a:p>
                      <a:pPr algn="ctr"/>
                      <a:r>
                        <a:rPr lang="en-US" sz="1600" dirty="0"/>
                        <a:t>3 (XV)</a:t>
                      </a:r>
                    </a:p>
                  </a:txBody>
                  <a:tcPr/>
                </a:tc>
                <a:tc>
                  <a:txBody>
                    <a:bodyPr/>
                    <a:lstStyle/>
                    <a:p>
                      <a:pPr algn="ct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Non Cash transactions with directors or connected persons</a:t>
                      </a:r>
                      <a:endParaRPr lang="en-IN" sz="1600" dirty="0"/>
                    </a:p>
                  </a:txBody>
                  <a:tcPr/>
                </a:tc>
                <a:tc>
                  <a:txBody>
                    <a:bodyPr/>
                    <a:lstStyle/>
                    <a:p>
                      <a:pPr algn="just"/>
                      <a:r>
                        <a:rPr lang="en-US" sz="1600" dirty="0"/>
                        <a:t>whether the company has entered into any non-cash transactions with directors or persons connected with him and if so, whether the provisions of section 192 of Companies Act have been complied with</a:t>
                      </a:r>
                    </a:p>
                  </a:txBody>
                  <a:tcPr/>
                </a:tc>
                <a:extLst>
                  <a:ext uri="{0D108BD9-81ED-4DB2-BD59-A6C34878D82A}">
                    <a16:rowId xmlns:a16="http://schemas.microsoft.com/office/drawing/2014/main" val="10004"/>
                  </a:ext>
                </a:extLst>
              </a:tr>
              <a:tr h="566058">
                <a:tc>
                  <a:txBody>
                    <a:bodyPr/>
                    <a:lstStyle/>
                    <a:p>
                      <a:pPr algn="ctr"/>
                      <a:r>
                        <a:rPr lang="en-US" sz="1600" dirty="0"/>
                        <a:t>3 (XVI)</a:t>
                      </a:r>
                    </a:p>
                  </a:txBody>
                  <a:tcPr/>
                </a:tc>
                <a:tc>
                  <a:txBody>
                    <a:bodyPr/>
                    <a:lstStyle/>
                    <a:p>
                      <a:pPr algn="ctr"/>
                      <a:r>
                        <a:rPr lang="en-US" sz="1600" dirty="0"/>
                        <a:t>(a)</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RBI Regulations</a:t>
                      </a:r>
                      <a:endParaRPr lang="en-IN" sz="1600" dirty="0"/>
                    </a:p>
                  </a:txBody>
                  <a:tcPr/>
                </a:tc>
                <a:tc>
                  <a:txBody>
                    <a:bodyPr/>
                    <a:lstStyle/>
                    <a:p>
                      <a:pPr algn="just"/>
                      <a:r>
                        <a:rPr lang="en-US" sz="1600" dirty="0"/>
                        <a:t>whether the company is required to be registered under section 45-IA of the Reserve Bank of India Act, 1934 (2 of 1934) and if so, whether the registration has been obtained;</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625361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732670047"/>
              </p:ext>
            </p:extLst>
          </p:nvPr>
        </p:nvGraphicFramePr>
        <p:xfrm>
          <a:off x="522514" y="1507792"/>
          <a:ext cx="10461171" cy="5007428"/>
        </p:xfrm>
        <a:graphic>
          <a:graphicData uri="http://schemas.openxmlformats.org/drawingml/2006/table">
            <a:tbl>
              <a:tblPr firstRow="1" bandRow="1">
                <a:tableStyleId>{5C22544A-7EE6-4342-B048-85BDC9FD1C3A}</a:tableStyleId>
              </a:tblPr>
              <a:tblGrid>
                <a:gridCol w="805543">
                  <a:extLst>
                    <a:ext uri="{9D8B030D-6E8A-4147-A177-3AD203B41FA5}">
                      <a16:colId xmlns:a16="http://schemas.microsoft.com/office/drawing/2014/main" val="20000"/>
                    </a:ext>
                  </a:extLst>
                </a:gridCol>
                <a:gridCol w="903514">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6999514">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76663">
                <a:tc>
                  <a:txBody>
                    <a:bodyPr/>
                    <a:lstStyle/>
                    <a:p>
                      <a:pPr algn="ctr"/>
                      <a:r>
                        <a:rPr lang="en-US" sz="1600" dirty="0"/>
                        <a:t>3 (XVI)</a:t>
                      </a:r>
                    </a:p>
                  </a:txBody>
                  <a:tcPr/>
                </a:tc>
                <a:tc>
                  <a:txBody>
                    <a:bodyPr/>
                    <a:lstStyle/>
                    <a:p>
                      <a:pPr algn="ctr"/>
                      <a:r>
                        <a:rPr lang="en-US" sz="1600" dirty="0"/>
                        <a:t>(b)</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RBI Regulations</a:t>
                      </a:r>
                      <a:endParaRPr lang="en-IN" sz="1600" dirty="0"/>
                    </a:p>
                  </a:txBody>
                  <a:tcPr/>
                </a:tc>
                <a:tc>
                  <a:txBody>
                    <a:bodyPr/>
                    <a:lstStyle/>
                    <a:p>
                      <a:pPr algn="just"/>
                      <a:r>
                        <a:rPr lang="en-US" sz="1600" dirty="0"/>
                        <a:t>whether the company has conducted any Non-Banking Financial or Housing Finance activities without a valid Certificate of Registration (</a:t>
                      </a:r>
                      <a:r>
                        <a:rPr lang="en-US" sz="1600" dirty="0" err="1"/>
                        <a:t>CoR</a:t>
                      </a:r>
                      <a:r>
                        <a:rPr lang="en-US" sz="1600" dirty="0"/>
                        <a:t>) from the Reserve Bank of India as per the Reserve Bank of India Act, 1934;</a:t>
                      </a:r>
                      <a:endParaRPr lang="en-IN" sz="1600" dirty="0"/>
                    </a:p>
                  </a:txBody>
                  <a:tcPr/>
                </a:tc>
                <a:extLst>
                  <a:ext uri="{0D108BD9-81ED-4DB2-BD59-A6C34878D82A}">
                    <a16:rowId xmlns:a16="http://schemas.microsoft.com/office/drawing/2014/main" val="10001"/>
                  </a:ext>
                </a:extLst>
              </a:tr>
              <a:tr h="604037">
                <a:tc>
                  <a:txBody>
                    <a:bodyPr/>
                    <a:lstStyle/>
                    <a:p>
                      <a:pPr algn="ctr"/>
                      <a:r>
                        <a:rPr lang="en-US" sz="1600" dirty="0"/>
                        <a:t>3 (XVI)</a:t>
                      </a:r>
                    </a:p>
                  </a:txBody>
                  <a:tcPr/>
                </a:tc>
                <a:tc>
                  <a:txBody>
                    <a:bodyPr/>
                    <a:lstStyle/>
                    <a:p>
                      <a:pPr algn="ctr"/>
                      <a:r>
                        <a:rPr lang="en-US" sz="1600" dirty="0"/>
                        <a:t>(c)</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RBI Regulations</a:t>
                      </a:r>
                      <a:endParaRPr lang="en-IN" sz="1600" dirty="0"/>
                    </a:p>
                  </a:txBody>
                  <a:tcPr/>
                </a:tc>
                <a:tc>
                  <a:txBody>
                    <a:bodyPr/>
                    <a:lstStyle/>
                    <a:p>
                      <a:pPr algn="just"/>
                      <a:r>
                        <a:rPr lang="en-US" sz="1600" dirty="0"/>
                        <a:t>whether the company is a Core Investment Company (CIC) as defined in the regulations made by the Reserve Bank of India, if so, whether it continues to fulfil the criteria of a CIC, and in case the company is an exempted or unregistered CIC, whether it continues to fulfil such criteria</a:t>
                      </a:r>
                    </a:p>
                  </a:txBody>
                  <a:tcPr/>
                </a:tc>
                <a:extLst>
                  <a:ext uri="{0D108BD9-81ED-4DB2-BD59-A6C34878D82A}">
                    <a16:rowId xmlns:a16="http://schemas.microsoft.com/office/drawing/2014/main" val="10002"/>
                  </a:ext>
                </a:extLst>
              </a:tr>
              <a:tr h="587828">
                <a:tc>
                  <a:txBody>
                    <a:bodyPr/>
                    <a:lstStyle/>
                    <a:p>
                      <a:pPr algn="ctr"/>
                      <a:r>
                        <a:rPr lang="en-US" sz="1600" dirty="0"/>
                        <a:t>3 (XVI)</a:t>
                      </a:r>
                    </a:p>
                  </a:txBody>
                  <a:tcPr/>
                </a:tc>
                <a:tc>
                  <a:txBody>
                    <a:bodyPr/>
                    <a:lstStyle/>
                    <a:p>
                      <a:pPr algn="ctr"/>
                      <a:r>
                        <a:rPr lang="en-US" sz="1600" dirty="0"/>
                        <a:t>(d)</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RBI Regulations</a:t>
                      </a:r>
                      <a:endParaRPr lang="en-IN" sz="1600" dirty="0"/>
                    </a:p>
                  </a:txBody>
                  <a:tcPr/>
                </a:tc>
                <a:tc>
                  <a:txBody>
                    <a:bodyPr/>
                    <a:lstStyle/>
                    <a:p>
                      <a:pPr algn="just"/>
                      <a:r>
                        <a:rPr lang="en-US" sz="1600" dirty="0"/>
                        <a:t>whether the Group has more than one CIC as part of the Group, if yes, indicate the number of CICs which are part of the Group;</a:t>
                      </a:r>
                    </a:p>
                  </a:txBody>
                  <a:tcPr/>
                </a:tc>
                <a:extLst>
                  <a:ext uri="{0D108BD9-81ED-4DB2-BD59-A6C34878D82A}">
                    <a16:rowId xmlns:a16="http://schemas.microsoft.com/office/drawing/2014/main" val="10003"/>
                  </a:ext>
                </a:extLst>
              </a:tr>
              <a:tr h="631372">
                <a:tc>
                  <a:txBody>
                    <a:bodyPr/>
                    <a:lstStyle/>
                    <a:p>
                      <a:pPr algn="ctr"/>
                      <a:r>
                        <a:rPr lang="en-US" sz="1600" dirty="0"/>
                        <a:t>3 (XVII)</a:t>
                      </a:r>
                    </a:p>
                  </a:txBody>
                  <a:tcPr/>
                </a:tc>
                <a:tc>
                  <a:txBody>
                    <a:bodyPr/>
                    <a:lstStyle/>
                    <a:p>
                      <a:pPr algn="ct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Cash Losses</a:t>
                      </a:r>
                      <a:endParaRPr lang="en-IN" sz="1600" dirty="0"/>
                    </a:p>
                  </a:txBody>
                  <a:tcPr/>
                </a:tc>
                <a:tc>
                  <a:txBody>
                    <a:bodyPr/>
                    <a:lstStyle/>
                    <a:p>
                      <a:pPr algn="just"/>
                      <a:r>
                        <a:rPr lang="en-US" sz="1600" dirty="0"/>
                        <a:t>whether the company has incurred cash losses in the financial year and in the immediately preceding financial year, if so, state the amount of cash losses;</a:t>
                      </a:r>
                    </a:p>
                  </a:txBody>
                  <a:tcPr/>
                </a:tc>
                <a:extLst>
                  <a:ext uri="{0D108BD9-81ED-4DB2-BD59-A6C34878D82A}">
                    <a16:rowId xmlns:a16="http://schemas.microsoft.com/office/drawing/2014/main" val="10004"/>
                  </a:ext>
                </a:extLst>
              </a:tr>
              <a:tr h="566058">
                <a:tc>
                  <a:txBody>
                    <a:bodyPr/>
                    <a:lstStyle/>
                    <a:p>
                      <a:pPr algn="ctr"/>
                      <a:r>
                        <a:rPr lang="en-US" sz="1600" dirty="0"/>
                        <a:t>3 (XVIII)</a:t>
                      </a:r>
                    </a:p>
                  </a:txBody>
                  <a:tcPr/>
                </a:tc>
                <a:tc>
                  <a:txBody>
                    <a:bodyPr/>
                    <a:lstStyle/>
                    <a:p>
                      <a:pPr algn="ct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Resignation of Statutory Auditors</a:t>
                      </a:r>
                      <a:endParaRPr lang="en-IN" sz="1600" dirty="0"/>
                    </a:p>
                  </a:txBody>
                  <a:tcPr/>
                </a:tc>
                <a:tc>
                  <a:txBody>
                    <a:bodyPr/>
                    <a:lstStyle/>
                    <a:p>
                      <a:pPr algn="just"/>
                      <a:r>
                        <a:rPr lang="en-US" sz="1600" dirty="0"/>
                        <a:t>whether there has been any resignation of the statutory auditors during the year, if so, whether the auditor has taken into consideration the issues, objections or concerns raised by the outgoing auditors;</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953136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848729642"/>
              </p:ext>
            </p:extLst>
          </p:nvPr>
        </p:nvGraphicFramePr>
        <p:xfrm>
          <a:off x="522514" y="1507792"/>
          <a:ext cx="10461171" cy="5059680"/>
        </p:xfrm>
        <a:graphic>
          <a:graphicData uri="http://schemas.openxmlformats.org/drawingml/2006/table">
            <a:tbl>
              <a:tblPr firstRow="1" bandRow="1">
                <a:tableStyleId>{5C22544A-7EE6-4342-B048-85BDC9FD1C3A}</a:tableStyleId>
              </a:tblPr>
              <a:tblGrid>
                <a:gridCol w="805543">
                  <a:extLst>
                    <a:ext uri="{9D8B030D-6E8A-4147-A177-3AD203B41FA5}">
                      <a16:colId xmlns:a16="http://schemas.microsoft.com/office/drawing/2014/main" val="20000"/>
                    </a:ext>
                  </a:extLst>
                </a:gridCol>
                <a:gridCol w="751114">
                  <a:extLst>
                    <a:ext uri="{9D8B030D-6E8A-4147-A177-3AD203B41FA5}">
                      <a16:colId xmlns:a16="http://schemas.microsoft.com/office/drawing/2014/main" val="20001"/>
                    </a:ext>
                  </a:extLst>
                </a:gridCol>
                <a:gridCol w="1654629">
                  <a:extLst>
                    <a:ext uri="{9D8B030D-6E8A-4147-A177-3AD203B41FA5}">
                      <a16:colId xmlns:a16="http://schemas.microsoft.com/office/drawing/2014/main" val="20002"/>
                    </a:ext>
                  </a:extLst>
                </a:gridCol>
                <a:gridCol w="7249885">
                  <a:extLst>
                    <a:ext uri="{9D8B030D-6E8A-4147-A177-3AD203B41FA5}">
                      <a16:colId xmlns:a16="http://schemas.microsoft.com/office/drawing/2014/main" val="20003"/>
                    </a:ext>
                  </a:extLst>
                </a:gridCol>
              </a:tblGrid>
              <a:tr h="608798">
                <a:tc>
                  <a:txBody>
                    <a:bodyPr/>
                    <a:lstStyle/>
                    <a:p>
                      <a:pPr algn="ctr"/>
                      <a:r>
                        <a:rPr lang="en-US" dirty="0"/>
                        <a:t>Para</a:t>
                      </a:r>
                      <a:endParaRPr lang="en-IN" dirty="0"/>
                    </a:p>
                  </a:txBody>
                  <a:tcPr/>
                </a:tc>
                <a:tc>
                  <a:txBody>
                    <a:bodyPr/>
                    <a:lstStyle/>
                    <a:p>
                      <a:pPr algn="ctr"/>
                      <a:r>
                        <a:rPr lang="en-US" dirty="0"/>
                        <a:t>Sub 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76663">
                <a:tc>
                  <a:txBody>
                    <a:bodyPr/>
                    <a:lstStyle/>
                    <a:p>
                      <a:pPr algn="ctr"/>
                      <a:r>
                        <a:rPr lang="en-US" sz="1600" dirty="0"/>
                        <a:t>3 (XIX)</a:t>
                      </a:r>
                    </a:p>
                  </a:txBody>
                  <a:tcPr/>
                </a:tc>
                <a:tc>
                  <a:txBody>
                    <a:bodyPr/>
                    <a:lstStyle/>
                    <a:p>
                      <a:pPr algn="ct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Material Uncertainty in Payment of</a:t>
                      </a:r>
                      <a:r>
                        <a:rPr lang="en-US" sz="1600" baseline="0" dirty="0"/>
                        <a:t> Liabilities</a:t>
                      </a:r>
                      <a:endParaRPr lang="en-IN" sz="1600" dirty="0"/>
                    </a:p>
                  </a:txBody>
                  <a:tcPr/>
                </a:tc>
                <a:tc>
                  <a:txBody>
                    <a:bodyPr/>
                    <a:lstStyle/>
                    <a:p>
                      <a:pPr algn="just"/>
                      <a:r>
                        <a:rPr lang="en-US" sz="1600" dirty="0"/>
                        <a:t>On the basis of the financial ratios, ageing and expected dates of realization of financial assets and payment of financial liabilities, other information accompanying the financial statements,</a:t>
                      </a:r>
                      <a:r>
                        <a:rPr lang="en-US" sz="1600" baseline="0" dirty="0"/>
                        <a:t> </a:t>
                      </a:r>
                      <a:r>
                        <a:rPr lang="en-US" sz="1600" dirty="0"/>
                        <a:t>the auditor’s knowledge of the Board of Directors and management plans, whether the </a:t>
                      </a:r>
                    </a:p>
                    <a:p>
                      <a:pPr algn="just"/>
                      <a:r>
                        <a:rPr lang="en-US" sz="1600" dirty="0"/>
                        <a:t>auditor is of the opinion that no material uncertainty exists as on the date of the audit report that company is capable of meeting its liabilities existing at the date of balance sheet as and when they fall due within a period of one year from the balance sheet date</a:t>
                      </a:r>
                      <a:endParaRPr lang="en-IN" sz="1600" dirty="0"/>
                    </a:p>
                  </a:txBody>
                  <a:tcPr/>
                </a:tc>
                <a:extLst>
                  <a:ext uri="{0D108BD9-81ED-4DB2-BD59-A6C34878D82A}">
                    <a16:rowId xmlns:a16="http://schemas.microsoft.com/office/drawing/2014/main" val="10001"/>
                  </a:ext>
                </a:extLst>
              </a:tr>
              <a:tr h="604037">
                <a:tc>
                  <a:txBody>
                    <a:bodyPr/>
                    <a:lstStyle/>
                    <a:p>
                      <a:pPr algn="ctr"/>
                      <a:r>
                        <a:rPr lang="en-US" sz="1600" dirty="0"/>
                        <a:t>3 (XX)</a:t>
                      </a:r>
                    </a:p>
                  </a:txBody>
                  <a:tcPr/>
                </a:tc>
                <a:tc>
                  <a:txBody>
                    <a:bodyPr/>
                    <a:lstStyle/>
                    <a:p>
                      <a:pPr algn="ctr"/>
                      <a:r>
                        <a:rPr lang="en-US" sz="1600" dirty="0"/>
                        <a:t>(a)</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Corporate Social Responsibility</a:t>
                      </a:r>
                      <a:endParaRPr lang="en-IN" sz="1600" dirty="0"/>
                    </a:p>
                  </a:txBody>
                  <a:tcPr/>
                </a:tc>
                <a:tc>
                  <a:txBody>
                    <a:bodyPr/>
                    <a:lstStyle/>
                    <a:p>
                      <a:pPr algn="just"/>
                      <a:r>
                        <a:rPr lang="en-US" sz="1600" dirty="0"/>
                        <a:t>Whether, in respect of other than ongoing projects, the company has transferred unspent amount to a Fund specified in Schedule VII to the Companies Act within a period of six months of the expiry of the financial year in compliance with second proviso to sub-section (5) of section 135 of the said Act.</a:t>
                      </a:r>
                    </a:p>
                  </a:txBody>
                  <a:tcPr/>
                </a:tc>
                <a:extLst>
                  <a:ext uri="{0D108BD9-81ED-4DB2-BD59-A6C34878D82A}">
                    <a16:rowId xmlns:a16="http://schemas.microsoft.com/office/drawing/2014/main" val="10002"/>
                  </a:ext>
                </a:extLst>
              </a:tr>
              <a:tr h="587828">
                <a:tc>
                  <a:txBody>
                    <a:bodyPr/>
                    <a:lstStyle/>
                    <a:p>
                      <a:pPr algn="ctr"/>
                      <a:r>
                        <a:rPr lang="en-US" sz="1600" dirty="0"/>
                        <a:t>3 (XX)</a:t>
                      </a:r>
                    </a:p>
                  </a:txBody>
                  <a:tcPr/>
                </a:tc>
                <a:tc>
                  <a:txBody>
                    <a:bodyPr/>
                    <a:lstStyle/>
                    <a:p>
                      <a:pPr algn="ctr"/>
                      <a:r>
                        <a:rPr lang="en-US" sz="1600" dirty="0"/>
                        <a:t>(b)</a:t>
                      </a:r>
                      <a:endParaRPr lang="en-IN" sz="1600" dirty="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Corporate Social Responsibility</a:t>
                      </a:r>
                      <a:endParaRPr lang="en-IN" sz="1600" dirty="0"/>
                    </a:p>
                  </a:txBody>
                  <a:tcPr/>
                </a:tc>
                <a:tc>
                  <a:txBody>
                    <a:bodyPr/>
                    <a:lstStyle/>
                    <a:p>
                      <a:pPr algn="just"/>
                      <a:r>
                        <a:rPr lang="en-US" sz="1600" dirty="0"/>
                        <a:t>whether any amount remaining unspent under sub-section (5) of section 135 of the Companies Act, pursuant to any ongoing project, has been transferred to special account in compliance with the provision of sub-section (6) of section 135 of the said Act; </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611252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Companies (auditor’s report) order, 2020</a:t>
            </a:r>
            <a:endParaRPr lang="en-IN" sz="2800" b="1" dirty="0"/>
          </a:p>
        </p:txBody>
      </p:sp>
      <p:sp>
        <p:nvSpPr>
          <p:cNvPr id="3" name="Rectangle 2"/>
          <p:cNvSpPr/>
          <p:nvPr/>
        </p:nvSpPr>
        <p:spPr>
          <a:xfrm>
            <a:off x="684211" y="1012372"/>
            <a:ext cx="10879603" cy="707886"/>
          </a:xfrm>
          <a:prstGeom prst="rect">
            <a:avLst/>
          </a:prstGeom>
        </p:spPr>
        <p:txBody>
          <a:bodyPr wrap="square">
            <a:spAutoFit/>
          </a:bodyPr>
          <a:lstStyle/>
          <a:p>
            <a:pPr algn="just"/>
            <a:r>
              <a:rPr lang="en-US" sz="2000" b="1" u="sng" dirty="0">
                <a:latin typeface="Calibri" panose="020F0502020204030204" pitchFamily="34" charset="0"/>
                <a:cs typeface="Calibri" panose="020F0502020204030204" pitchFamily="34" charset="0"/>
              </a:rPr>
              <a:t>Clause wise Disclosures required in the Auditor’s Report:</a:t>
            </a:r>
          </a:p>
          <a:p>
            <a:pPr algn="just"/>
            <a:endParaRPr lang="en-US" sz="2000"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97530156"/>
              </p:ext>
            </p:extLst>
          </p:nvPr>
        </p:nvGraphicFramePr>
        <p:xfrm>
          <a:off x="522514" y="1507792"/>
          <a:ext cx="9710057" cy="3138638"/>
        </p:xfrm>
        <a:graphic>
          <a:graphicData uri="http://schemas.openxmlformats.org/drawingml/2006/table">
            <a:tbl>
              <a:tblPr firstRow="1" bandRow="1">
                <a:tableStyleId>{5C22544A-7EE6-4342-B048-85BDC9FD1C3A}</a:tableStyleId>
              </a:tblPr>
              <a:tblGrid>
                <a:gridCol w="805543">
                  <a:extLst>
                    <a:ext uri="{9D8B030D-6E8A-4147-A177-3AD203B41FA5}">
                      <a16:colId xmlns:a16="http://schemas.microsoft.com/office/drawing/2014/main" val="20000"/>
                    </a:ext>
                  </a:extLst>
                </a:gridCol>
                <a:gridCol w="1654629">
                  <a:extLst>
                    <a:ext uri="{9D8B030D-6E8A-4147-A177-3AD203B41FA5}">
                      <a16:colId xmlns:a16="http://schemas.microsoft.com/office/drawing/2014/main" val="20001"/>
                    </a:ext>
                  </a:extLst>
                </a:gridCol>
                <a:gridCol w="7249885">
                  <a:extLst>
                    <a:ext uri="{9D8B030D-6E8A-4147-A177-3AD203B41FA5}">
                      <a16:colId xmlns:a16="http://schemas.microsoft.com/office/drawing/2014/main" val="20002"/>
                    </a:ext>
                  </a:extLst>
                </a:gridCol>
              </a:tblGrid>
              <a:tr h="608798">
                <a:tc>
                  <a:txBody>
                    <a:bodyPr/>
                    <a:lstStyle/>
                    <a:p>
                      <a:pPr algn="ctr"/>
                      <a:r>
                        <a:rPr lang="en-US" dirty="0"/>
                        <a:t>Para</a:t>
                      </a:r>
                      <a:endParaRPr lang="en-IN" dirty="0"/>
                    </a:p>
                  </a:txBody>
                  <a:tcPr/>
                </a:tc>
                <a:tc>
                  <a:txBody>
                    <a:bodyPr/>
                    <a:lstStyle/>
                    <a:p>
                      <a:pPr algn="ctr"/>
                      <a:r>
                        <a:rPr lang="en-US" dirty="0"/>
                        <a:t>Heading</a:t>
                      </a:r>
                      <a:endParaRPr lang="en-IN" dirty="0"/>
                    </a:p>
                  </a:txBody>
                  <a:tcPr/>
                </a:tc>
                <a:tc>
                  <a:txBody>
                    <a:bodyPr/>
                    <a:lstStyle/>
                    <a:p>
                      <a:pPr algn="ctr"/>
                      <a:r>
                        <a:rPr lang="en-US" dirty="0"/>
                        <a:t>Disclosure</a:t>
                      </a:r>
                      <a:r>
                        <a:rPr lang="en-US" baseline="0" dirty="0"/>
                        <a:t> required</a:t>
                      </a:r>
                      <a:endParaRPr lang="en-IN" dirty="0"/>
                    </a:p>
                  </a:txBody>
                  <a:tcPr/>
                </a:tc>
                <a:extLst>
                  <a:ext uri="{0D108BD9-81ED-4DB2-BD59-A6C34878D82A}">
                    <a16:rowId xmlns:a16="http://schemas.microsoft.com/office/drawing/2014/main" val="10000"/>
                  </a:ext>
                </a:extLst>
              </a:tr>
              <a:tr h="876663">
                <a:tc>
                  <a:txBody>
                    <a:bodyPr/>
                    <a:lstStyle/>
                    <a:p>
                      <a:pPr algn="ctr"/>
                      <a:r>
                        <a:rPr lang="en-US" sz="1600" dirty="0"/>
                        <a:t>3 (XXI)</a:t>
                      </a: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dirty="0"/>
                        <a:t>Adverse remarks in CARO of Companies in Consolidated</a:t>
                      </a:r>
                      <a:r>
                        <a:rPr lang="en-US" sz="1600" baseline="0" dirty="0"/>
                        <a:t> Financial Statements/ CARO Reports of Components</a:t>
                      </a:r>
                      <a:endParaRPr lang="en-IN" sz="1600" dirty="0"/>
                    </a:p>
                    <a:p>
                      <a:pPr marL="0" marR="0" indent="0" algn="just" defTabSz="457200" rtl="0" eaLnBrk="1" fontAlgn="auto" latinLnBrk="0" hangingPunct="1">
                        <a:lnSpc>
                          <a:spcPct val="100000"/>
                        </a:lnSpc>
                        <a:spcBef>
                          <a:spcPts val="0"/>
                        </a:spcBef>
                        <a:spcAft>
                          <a:spcPts val="0"/>
                        </a:spcAft>
                        <a:buClrTx/>
                        <a:buSzTx/>
                        <a:buFontTx/>
                        <a:buNone/>
                        <a:tabLst/>
                        <a:defRPr/>
                      </a:pPr>
                      <a:endParaRPr lang="en-IN" sz="1600" dirty="0"/>
                    </a:p>
                  </a:txBody>
                  <a:tcPr/>
                </a:tc>
                <a:tc>
                  <a:txBody>
                    <a:bodyPr/>
                    <a:lstStyle/>
                    <a:p>
                      <a:pPr algn="just"/>
                      <a:r>
                        <a:rPr lang="en-US" sz="1600" dirty="0"/>
                        <a:t>whether there have been any qualifications or adverse remarks by the respective auditors in the Companies (Auditor's Report) Order (CARO) reports of the companies included in the consolidated financial statements, if yes, indicate the details of the companies and the paragraph numbers of the CARO report containing the qualifications or adverse remarks</a:t>
                      </a:r>
                      <a:endParaRPr lang="en-IN" sz="16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25705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10968812" cy="2782229"/>
          </a:xfrm>
        </p:spPr>
        <p:txBody>
          <a:bodyPr>
            <a:normAutofit/>
          </a:bodyPr>
          <a:lstStyle/>
          <a:p>
            <a:r>
              <a:rPr lang="en-US" dirty="0">
                <a:solidFill>
                  <a:schemeClr val="tx1">
                    <a:lumMod val="95000"/>
                  </a:schemeClr>
                </a:solidFill>
                <a:latin typeface="Algerian" pitchFamily="82" charset="0"/>
              </a:rPr>
              <a:t>Corporate insolvency and restructuring</a:t>
            </a:r>
            <a:endParaRPr lang="en-IN" dirty="0"/>
          </a:p>
        </p:txBody>
      </p:sp>
    </p:spTree>
    <p:extLst>
      <p:ext uri="{BB962C8B-B14F-4D97-AF65-F5344CB8AC3E}">
        <p14:creationId xmlns:p14="http://schemas.microsoft.com/office/powerpoint/2010/main" val="903419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8011" y="1219201"/>
            <a:ext cx="10375675" cy="4801314"/>
          </a:xfrm>
          <a:prstGeom prst="rect">
            <a:avLst/>
          </a:prstGeom>
        </p:spPr>
        <p:txBody>
          <a:bodyPr wrap="square">
            <a:spAutoFit/>
          </a:bodyPr>
          <a:lstStyle/>
          <a:p>
            <a:pPr algn="just"/>
            <a:r>
              <a:rPr lang="en-IN" dirty="0">
                <a:solidFill>
                  <a:srgbClr val="FF0000"/>
                </a:solidFill>
              </a:rPr>
              <a:t>Corporate Restructuring </a:t>
            </a:r>
            <a:r>
              <a:rPr lang="en-IN" dirty="0"/>
              <a:t>is an expression that connotes a restructuring process undertaken by business enterprise. It is a comprehensive process by which a company can consolidate its business operations and strengthen its position for achieving its short-term and long-term corporate objectives. </a:t>
            </a:r>
            <a:r>
              <a:rPr lang="en-US" dirty="0"/>
              <a:t>Corporate Restructuring is concerned with arranging the business activities of the Corporate as a whole so as to achieve certain pre determined objectives at corporate level.</a:t>
            </a:r>
          </a:p>
          <a:p>
            <a:pPr algn="just"/>
            <a:r>
              <a:rPr lang="en-US" dirty="0"/>
              <a:t> </a:t>
            </a:r>
          </a:p>
          <a:p>
            <a:pPr algn="just"/>
            <a:r>
              <a:rPr lang="en-US" dirty="0">
                <a:solidFill>
                  <a:srgbClr val="FF0000"/>
                </a:solidFill>
              </a:rPr>
              <a:t>Objectives</a:t>
            </a:r>
            <a:r>
              <a:rPr lang="en-US" dirty="0"/>
              <a:t> may include the following:</a:t>
            </a:r>
          </a:p>
          <a:p>
            <a:pPr marL="285750" indent="-285750">
              <a:buFont typeface="Wingdings" panose="05000000000000000000" pitchFamily="2" charset="2"/>
              <a:buChar char="v"/>
            </a:pPr>
            <a:r>
              <a:rPr lang="en-US" dirty="0"/>
              <a:t>To enhance shareholders value</a:t>
            </a:r>
          </a:p>
          <a:p>
            <a:pPr marL="285750" indent="-285750">
              <a:buFont typeface="Wingdings" panose="05000000000000000000" pitchFamily="2" charset="2"/>
              <a:buChar char="v"/>
            </a:pPr>
            <a:r>
              <a:rPr lang="en-US" dirty="0"/>
              <a:t>Orderly redirection of the firms activities</a:t>
            </a:r>
          </a:p>
          <a:p>
            <a:pPr marL="285750" indent="-285750">
              <a:buFont typeface="Wingdings" panose="05000000000000000000" pitchFamily="2" charset="2"/>
              <a:buChar char="v"/>
            </a:pPr>
            <a:r>
              <a:rPr lang="en-US" dirty="0"/>
              <a:t>Deploying surplus cash from one business to finance profitable growth in another</a:t>
            </a:r>
          </a:p>
          <a:p>
            <a:pPr marL="285750" indent="-285750">
              <a:buFont typeface="Wingdings" panose="05000000000000000000" pitchFamily="2" charset="2"/>
              <a:buChar char="v"/>
            </a:pPr>
            <a:r>
              <a:rPr lang="en-US" dirty="0"/>
              <a:t>Exploiting inter-dependence among present or prospective businesses</a:t>
            </a:r>
          </a:p>
          <a:p>
            <a:pPr marL="285750" indent="-285750">
              <a:buFont typeface="Wingdings" panose="05000000000000000000" pitchFamily="2" charset="2"/>
              <a:buChar char="v"/>
            </a:pPr>
            <a:r>
              <a:rPr lang="en-US" dirty="0"/>
              <a:t>Risk reduction</a:t>
            </a:r>
          </a:p>
          <a:p>
            <a:pPr marL="285750" indent="-285750">
              <a:buFont typeface="Wingdings" panose="05000000000000000000" pitchFamily="2" charset="2"/>
              <a:buChar char="v"/>
            </a:pPr>
            <a:r>
              <a:rPr lang="en-US" dirty="0"/>
              <a:t>Development of core-competencies</a:t>
            </a:r>
          </a:p>
          <a:p>
            <a:pPr marL="285750" indent="-285750">
              <a:buFont typeface="Wingdings" panose="05000000000000000000" pitchFamily="2" charset="2"/>
              <a:buChar char="v"/>
            </a:pPr>
            <a:r>
              <a:rPr lang="en-US" dirty="0"/>
              <a:t>To obtain tax advantages by merging a loss-making company with a profit-making company</a:t>
            </a:r>
          </a:p>
          <a:p>
            <a:pPr marL="285750" indent="-285750">
              <a:buFont typeface="Wingdings" panose="05000000000000000000" pitchFamily="2" charset="2"/>
              <a:buChar char="v"/>
            </a:pPr>
            <a:r>
              <a:rPr lang="en-US" dirty="0"/>
              <a:t>To have access to better technology</a:t>
            </a:r>
          </a:p>
          <a:p>
            <a:pPr marL="285750" indent="-285750">
              <a:buFont typeface="Wingdings" panose="05000000000000000000" pitchFamily="2" charset="2"/>
              <a:buChar char="v"/>
            </a:pPr>
            <a:r>
              <a:rPr lang="en-US" dirty="0"/>
              <a:t>To become globally competitive</a:t>
            </a:r>
          </a:p>
          <a:p>
            <a:pPr marL="285750" indent="-285750">
              <a:buFont typeface="Wingdings" panose="05000000000000000000" pitchFamily="2" charset="2"/>
              <a:buChar char="v"/>
            </a:pPr>
            <a:r>
              <a:rPr lang="en-US" dirty="0"/>
              <a:t>To increase the market share</a:t>
            </a:r>
            <a:endParaRPr lang="en-IN" dirty="0"/>
          </a:p>
        </p:txBody>
      </p:sp>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Tree>
    <p:extLst>
      <p:ext uri="{BB962C8B-B14F-4D97-AF65-F5344CB8AC3E}">
        <p14:creationId xmlns:p14="http://schemas.microsoft.com/office/powerpoint/2010/main" val="1392307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graphicFrame>
        <p:nvGraphicFramePr>
          <p:cNvPr id="5" name="Table 4"/>
          <p:cNvGraphicFramePr>
            <a:graphicFrameLocks noGrp="1"/>
          </p:cNvGraphicFramePr>
          <p:nvPr>
            <p:extLst>
              <p:ext uri="{D42A27DB-BD31-4B8C-83A1-F6EECF244321}">
                <p14:modId xmlns:p14="http://schemas.microsoft.com/office/powerpoint/2010/main" val="2200112890"/>
              </p:ext>
            </p:extLst>
          </p:nvPr>
        </p:nvGraphicFramePr>
        <p:xfrm>
          <a:off x="684211" y="1742924"/>
          <a:ext cx="9374189" cy="3134360"/>
        </p:xfrm>
        <a:graphic>
          <a:graphicData uri="http://schemas.openxmlformats.org/drawingml/2006/table">
            <a:tbl>
              <a:tblPr firstRow="1" bandRow="1">
                <a:tableStyleId>{5C22544A-7EE6-4342-B048-85BDC9FD1C3A}</a:tableStyleId>
              </a:tblPr>
              <a:tblGrid>
                <a:gridCol w="1031320">
                  <a:extLst>
                    <a:ext uri="{9D8B030D-6E8A-4147-A177-3AD203B41FA5}">
                      <a16:colId xmlns:a16="http://schemas.microsoft.com/office/drawing/2014/main" val="20000"/>
                    </a:ext>
                  </a:extLst>
                </a:gridCol>
                <a:gridCol w="3834838">
                  <a:extLst>
                    <a:ext uri="{9D8B030D-6E8A-4147-A177-3AD203B41FA5}">
                      <a16:colId xmlns:a16="http://schemas.microsoft.com/office/drawing/2014/main" val="20001"/>
                    </a:ext>
                  </a:extLst>
                </a:gridCol>
                <a:gridCol w="4508031">
                  <a:extLst>
                    <a:ext uri="{9D8B030D-6E8A-4147-A177-3AD203B41FA5}">
                      <a16:colId xmlns:a16="http://schemas.microsoft.com/office/drawing/2014/main" val="20002"/>
                    </a:ext>
                  </a:extLst>
                </a:gridCol>
              </a:tblGrid>
              <a:tr h="370840">
                <a:tc>
                  <a:txBody>
                    <a:bodyPr/>
                    <a:lstStyle/>
                    <a:p>
                      <a:pPr algn="ctr"/>
                      <a:r>
                        <a:rPr lang="en-US" dirty="0"/>
                        <a:t>Sr. No.</a:t>
                      </a:r>
                      <a:endParaRPr lang="en-IN" dirty="0"/>
                    </a:p>
                  </a:txBody>
                  <a:tcPr/>
                </a:tc>
                <a:tc>
                  <a:txBody>
                    <a:bodyPr/>
                    <a:lstStyle/>
                    <a:p>
                      <a:pPr algn="ctr"/>
                      <a:r>
                        <a:rPr lang="en-US" dirty="0"/>
                        <a:t>Financial</a:t>
                      </a:r>
                      <a:endParaRPr lang="en-IN" dirty="0"/>
                    </a:p>
                  </a:txBody>
                  <a:tcPr/>
                </a:tc>
                <a:tc>
                  <a:txBody>
                    <a:bodyPr/>
                    <a:lstStyle/>
                    <a:p>
                      <a:pPr algn="ctr"/>
                      <a:r>
                        <a:rPr lang="en-US" dirty="0"/>
                        <a:t>Others</a:t>
                      </a:r>
                      <a:endParaRPr lang="en-IN" dirty="0"/>
                    </a:p>
                  </a:txBody>
                  <a:tcPr/>
                </a:tc>
                <a:extLst>
                  <a:ext uri="{0D108BD9-81ED-4DB2-BD59-A6C34878D82A}">
                    <a16:rowId xmlns:a16="http://schemas.microsoft.com/office/drawing/2014/main" val="10000"/>
                  </a:ext>
                </a:extLst>
              </a:tr>
              <a:tr h="370840">
                <a:tc>
                  <a:txBody>
                    <a:bodyPr/>
                    <a:lstStyle/>
                    <a:p>
                      <a:pPr algn="ctr"/>
                      <a:r>
                        <a:rPr lang="en-US" dirty="0"/>
                        <a:t>1.</a:t>
                      </a:r>
                      <a:endParaRPr lang="en-IN" dirty="0"/>
                    </a:p>
                  </a:txBody>
                  <a:tcPr/>
                </a:tc>
                <a:tc>
                  <a:txBody>
                    <a:bodyPr/>
                    <a:lstStyle/>
                    <a:p>
                      <a:r>
                        <a:rPr lang="en-US" dirty="0"/>
                        <a:t>To reduce the financial risks</a:t>
                      </a:r>
                      <a:endParaRPr lang="en-IN" dirty="0"/>
                    </a:p>
                  </a:txBody>
                  <a:tcPr/>
                </a:tc>
                <a:tc>
                  <a:txBody>
                    <a:bodyPr/>
                    <a:lstStyle/>
                    <a:p>
                      <a:r>
                        <a:rPr lang="en-US" dirty="0"/>
                        <a:t>To</a:t>
                      </a:r>
                      <a:r>
                        <a:rPr lang="en-US" baseline="0" dirty="0"/>
                        <a:t> expand marketing and management capabilities</a:t>
                      </a:r>
                      <a:endParaRPr lang="en-IN" dirty="0"/>
                    </a:p>
                  </a:txBody>
                  <a:tcPr/>
                </a:tc>
                <a:extLst>
                  <a:ext uri="{0D108BD9-81ED-4DB2-BD59-A6C34878D82A}">
                    <a16:rowId xmlns:a16="http://schemas.microsoft.com/office/drawing/2014/main" val="10001"/>
                  </a:ext>
                </a:extLst>
              </a:tr>
              <a:tr h="370840">
                <a:tc>
                  <a:txBody>
                    <a:bodyPr/>
                    <a:lstStyle/>
                    <a:p>
                      <a:pPr algn="ctr"/>
                      <a:r>
                        <a:rPr lang="en-US" dirty="0"/>
                        <a:t>2.</a:t>
                      </a:r>
                      <a:endParaRPr lang="en-IN" dirty="0"/>
                    </a:p>
                  </a:txBody>
                  <a:tcPr/>
                </a:tc>
                <a:tc>
                  <a:txBody>
                    <a:bodyPr/>
                    <a:lstStyle/>
                    <a:p>
                      <a:r>
                        <a:rPr lang="en-IN" dirty="0"/>
                        <a:t>To increase operating efficiency</a:t>
                      </a:r>
                    </a:p>
                  </a:txBody>
                  <a:tcPr/>
                </a:tc>
                <a:tc>
                  <a:txBody>
                    <a:bodyPr/>
                    <a:lstStyle/>
                    <a:p>
                      <a:r>
                        <a:rPr lang="en-US" dirty="0"/>
                        <a:t>To allow new products development</a:t>
                      </a:r>
                      <a:endParaRPr lang="en-IN" dirty="0"/>
                    </a:p>
                  </a:txBody>
                  <a:tcPr/>
                </a:tc>
                <a:extLst>
                  <a:ext uri="{0D108BD9-81ED-4DB2-BD59-A6C34878D82A}">
                    <a16:rowId xmlns:a16="http://schemas.microsoft.com/office/drawing/2014/main" val="10002"/>
                  </a:ext>
                </a:extLst>
              </a:tr>
              <a:tr h="370840">
                <a:tc>
                  <a:txBody>
                    <a:bodyPr/>
                    <a:lstStyle/>
                    <a:p>
                      <a:pPr algn="ctr"/>
                      <a:r>
                        <a:rPr lang="en-US" dirty="0"/>
                        <a:t>3.</a:t>
                      </a:r>
                      <a:endParaRPr lang="en-IN" dirty="0"/>
                    </a:p>
                  </a:txBody>
                  <a:tcPr/>
                </a:tc>
                <a:tc>
                  <a:txBody>
                    <a:bodyPr/>
                    <a:lstStyle/>
                    <a:p>
                      <a:r>
                        <a:rPr lang="en-US" dirty="0"/>
                        <a:t>To maximize the value of assets</a:t>
                      </a:r>
                      <a:endParaRPr lang="en-IN" dirty="0"/>
                    </a:p>
                  </a:txBody>
                  <a:tcPr/>
                </a:tc>
                <a:tc>
                  <a:txBody>
                    <a:bodyPr/>
                    <a:lstStyle/>
                    <a:p>
                      <a:r>
                        <a:rPr lang="en-IN" dirty="0"/>
                        <a:t>To provide synergistic benefits</a:t>
                      </a:r>
                    </a:p>
                  </a:txBody>
                  <a:tcPr/>
                </a:tc>
                <a:extLst>
                  <a:ext uri="{0D108BD9-81ED-4DB2-BD59-A6C34878D82A}">
                    <a16:rowId xmlns:a16="http://schemas.microsoft.com/office/drawing/2014/main" val="10003"/>
                  </a:ext>
                </a:extLst>
              </a:tr>
              <a:tr h="370840">
                <a:tc>
                  <a:txBody>
                    <a:bodyPr/>
                    <a:lstStyle/>
                    <a:p>
                      <a:pPr algn="ctr"/>
                      <a:r>
                        <a:rPr lang="en-US" dirty="0"/>
                        <a:t>4.</a:t>
                      </a:r>
                      <a:endParaRPr lang="en-IN" dirty="0"/>
                    </a:p>
                  </a:txBody>
                  <a:tcPr/>
                </a:tc>
                <a:tc>
                  <a:txBody>
                    <a:bodyPr/>
                    <a:lstStyle/>
                    <a:p>
                      <a:r>
                        <a:rPr lang="en-IN" dirty="0"/>
                        <a:t>To obtain tax benefits</a:t>
                      </a:r>
                    </a:p>
                  </a:txBody>
                  <a:tcPr/>
                </a:tc>
                <a:tc>
                  <a:txBody>
                    <a:bodyPr/>
                    <a:lstStyle/>
                    <a:p>
                      <a:r>
                        <a:rPr lang="en-US" dirty="0"/>
                        <a:t>To revive a sick company</a:t>
                      </a:r>
                      <a:endParaRPr lang="en-IN" dirty="0"/>
                    </a:p>
                  </a:txBody>
                  <a:tcPr/>
                </a:tc>
                <a:extLst>
                  <a:ext uri="{0D108BD9-81ED-4DB2-BD59-A6C34878D82A}">
                    <a16:rowId xmlns:a16="http://schemas.microsoft.com/office/drawing/2014/main" val="10004"/>
                  </a:ext>
                </a:extLst>
              </a:tr>
              <a:tr h="370840">
                <a:tc>
                  <a:txBody>
                    <a:bodyPr/>
                    <a:lstStyle/>
                    <a:p>
                      <a:pPr algn="ctr"/>
                      <a:r>
                        <a:rPr lang="en-US" dirty="0"/>
                        <a:t>5.</a:t>
                      </a:r>
                      <a:endParaRPr lang="en-IN" dirty="0"/>
                    </a:p>
                  </a:txBody>
                  <a:tcPr/>
                </a:tc>
                <a:tc>
                  <a:txBody>
                    <a:bodyPr/>
                    <a:lstStyle/>
                    <a:p>
                      <a:r>
                        <a:rPr lang="en-US" dirty="0"/>
                        <a:t>To improve access to financial markets</a:t>
                      </a:r>
                      <a:endParaRPr lang="en-IN" dirty="0"/>
                    </a:p>
                  </a:txBody>
                  <a:tcPr/>
                </a:tc>
                <a:tc>
                  <a:txBody>
                    <a:bodyPr/>
                    <a:lstStyle/>
                    <a:p>
                      <a:r>
                        <a:rPr lang="en-US" dirty="0"/>
                        <a:t>To resolve the bankrupt/insolvent company</a:t>
                      </a:r>
                      <a:endParaRPr lang="en-IN" dirty="0"/>
                    </a:p>
                  </a:txBody>
                  <a:tcPr/>
                </a:tc>
                <a:extLst>
                  <a:ext uri="{0D108BD9-81ED-4DB2-BD59-A6C34878D82A}">
                    <a16:rowId xmlns:a16="http://schemas.microsoft.com/office/drawing/2014/main" val="10005"/>
                  </a:ext>
                </a:extLst>
              </a:tr>
              <a:tr h="370840">
                <a:tc>
                  <a:txBody>
                    <a:bodyPr/>
                    <a:lstStyle/>
                    <a:p>
                      <a:pPr algn="ctr"/>
                      <a:r>
                        <a:rPr lang="en-US" dirty="0"/>
                        <a:t>6.</a:t>
                      </a:r>
                      <a:endParaRPr lang="en-IN" dirty="0"/>
                    </a:p>
                  </a:txBody>
                  <a:tcPr/>
                </a:tc>
                <a:tc>
                  <a:txBody>
                    <a:bodyPr/>
                    <a:lstStyle/>
                    <a:p>
                      <a:r>
                        <a:rPr lang="en-IN" dirty="0"/>
                        <a:t>To eliminate competition</a:t>
                      </a:r>
                    </a:p>
                  </a:txBody>
                  <a:tcPr/>
                </a:tc>
                <a:tc>
                  <a:txBody>
                    <a:bodyPr/>
                    <a:lstStyle/>
                    <a:p>
                      <a:endParaRPr lang="en-IN" dirty="0"/>
                    </a:p>
                  </a:txBody>
                  <a:tcPr/>
                </a:tc>
                <a:extLst>
                  <a:ext uri="{0D108BD9-81ED-4DB2-BD59-A6C34878D82A}">
                    <a16:rowId xmlns:a16="http://schemas.microsoft.com/office/drawing/2014/main" val="10006"/>
                  </a:ext>
                </a:extLst>
              </a:tr>
            </a:tbl>
          </a:graphicData>
        </a:graphic>
      </p:graphicFrame>
      <p:sp>
        <p:nvSpPr>
          <p:cNvPr id="6" name="Rectangle 5"/>
          <p:cNvSpPr/>
          <p:nvPr/>
        </p:nvSpPr>
        <p:spPr>
          <a:xfrm>
            <a:off x="684211" y="1143390"/>
            <a:ext cx="5339823" cy="369332"/>
          </a:xfrm>
          <a:prstGeom prst="rect">
            <a:avLst/>
          </a:prstGeom>
        </p:spPr>
        <p:txBody>
          <a:bodyPr wrap="square">
            <a:spAutoFit/>
          </a:bodyPr>
          <a:lstStyle/>
          <a:p>
            <a:r>
              <a:rPr lang="en-IN" u="sng" dirty="0">
                <a:solidFill>
                  <a:srgbClr val="FF0000"/>
                </a:solidFill>
              </a:rPr>
              <a:t>Motives</a:t>
            </a:r>
            <a:r>
              <a:rPr lang="en-IN" u="sng" dirty="0"/>
              <a:t> behind Corporate Restructuring</a:t>
            </a:r>
          </a:p>
        </p:txBody>
      </p:sp>
    </p:spTree>
    <p:extLst>
      <p:ext uri="{BB962C8B-B14F-4D97-AF65-F5344CB8AC3E}">
        <p14:creationId xmlns:p14="http://schemas.microsoft.com/office/powerpoint/2010/main" val="8413729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graphicFrame>
        <p:nvGraphicFramePr>
          <p:cNvPr id="5" name="Table 4"/>
          <p:cNvGraphicFramePr>
            <a:graphicFrameLocks noGrp="1"/>
          </p:cNvGraphicFramePr>
          <p:nvPr>
            <p:extLst>
              <p:ext uri="{D42A27DB-BD31-4B8C-83A1-F6EECF244321}">
                <p14:modId xmlns:p14="http://schemas.microsoft.com/office/powerpoint/2010/main" val="918588531"/>
              </p:ext>
            </p:extLst>
          </p:nvPr>
        </p:nvGraphicFramePr>
        <p:xfrm>
          <a:off x="684211" y="1742924"/>
          <a:ext cx="10879603" cy="4028440"/>
        </p:xfrm>
        <a:graphic>
          <a:graphicData uri="http://schemas.openxmlformats.org/drawingml/2006/table">
            <a:tbl>
              <a:tblPr firstRow="1" bandRow="1">
                <a:tableStyleId>{5C22544A-7EE6-4342-B048-85BDC9FD1C3A}</a:tableStyleId>
              </a:tblPr>
              <a:tblGrid>
                <a:gridCol w="55676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9103643">
                  <a:extLst>
                    <a:ext uri="{9D8B030D-6E8A-4147-A177-3AD203B41FA5}">
                      <a16:colId xmlns:a16="http://schemas.microsoft.com/office/drawing/2014/main" val="20002"/>
                    </a:ext>
                  </a:extLst>
                </a:gridCol>
              </a:tblGrid>
              <a:tr h="370840">
                <a:tc>
                  <a:txBody>
                    <a:bodyPr/>
                    <a:lstStyle/>
                    <a:p>
                      <a:pPr algn="ctr"/>
                      <a:r>
                        <a:rPr lang="en-US" dirty="0"/>
                        <a:t>SI</a:t>
                      </a:r>
                      <a:endParaRPr lang="en-IN" dirty="0"/>
                    </a:p>
                  </a:txBody>
                  <a:tcPr/>
                </a:tc>
                <a:tc>
                  <a:txBody>
                    <a:bodyPr/>
                    <a:lstStyle/>
                    <a:p>
                      <a:pPr algn="ctr"/>
                      <a:r>
                        <a:rPr lang="en-US" dirty="0"/>
                        <a:t>Type</a:t>
                      </a:r>
                      <a:endParaRPr lang="en-IN" dirty="0"/>
                    </a:p>
                  </a:txBody>
                  <a:tcPr/>
                </a:tc>
                <a:tc>
                  <a:txBody>
                    <a:bodyPr/>
                    <a:lstStyle/>
                    <a:p>
                      <a:pPr algn="ctr"/>
                      <a:r>
                        <a:rPr lang="en-US" dirty="0"/>
                        <a:t>Meaning</a:t>
                      </a:r>
                      <a:endParaRPr lang="en-IN" dirty="0"/>
                    </a:p>
                  </a:txBody>
                  <a:tcPr/>
                </a:tc>
                <a:extLst>
                  <a:ext uri="{0D108BD9-81ED-4DB2-BD59-A6C34878D82A}">
                    <a16:rowId xmlns:a16="http://schemas.microsoft.com/office/drawing/2014/main" val="10000"/>
                  </a:ext>
                </a:extLst>
              </a:tr>
              <a:tr h="370840">
                <a:tc>
                  <a:txBody>
                    <a:bodyPr/>
                    <a:lstStyle/>
                    <a:p>
                      <a:pPr algn="ctr"/>
                      <a:r>
                        <a:rPr lang="en-US" dirty="0"/>
                        <a:t>1.</a:t>
                      </a:r>
                      <a:endParaRPr lang="en-IN" dirty="0"/>
                    </a:p>
                  </a:txBody>
                  <a:tcPr/>
                </a:tc>
                <a:tc>
                  <a:txBody>
                    <a:bodyPr/>
                    <a:lstStyle/>
                    <a:p>
                      <a:r>
                        <a:rPr lang="en-US" dirty="0"/>
                        <a:t>Merger</a:t>
                      </a:r>
                      <a:endParaRPr lang="en-IN" dirty="0"/>
                    </a:p>
                  </a:txBody>
                  <a:tcPr/>
                </a:tc>
                <a:tc>
                  <a:txBody>
                    <a:bodyPr/>
                    <a:lstStyle/>
                    <a:p>
                      <a:pPr algn="just"/>
                      <a:r>
                        <a:rPr lang="en-US" dirty="0"/>
                        <a:t>This is the concept where two or more business entities are merged together either by way of absorption or amalgamation or by forming a new company. The merger of two or more business entities is generally done by the exchange of securities between the acquiring and the target company.</a:t>
                      </a:r>
                      <a:endParaRPr lang="en-IN" dirty="0"/>
                    </a:p>
                  </a:txBody>
                  <a:tcPr/>
                </a:tc>
                <a:extLst>
                  <a:ext uri="{0D108BD9-81ED-4DB2-BD59-A6C34878D82A}">
                    <a16:rowId xmlns:a16="http://schemas.microsoft.com/office/drawing/2014/main" val="10001"/>
                  </a:ext>
                </a:extLst>
              </a:tr>
              <a:tr h="370840">
                <a:tc>
                  <a:txBody>
                    <a:bodyPr/>
                    <a:lstStyle/>
                    <a:p>
                      <a:pPr algn="ctr"/>
                      <a:r>
                        <a:rPr lang="en-US" dirty="0"/>
                        <a:t>2.</a:t>
                      </a:r>
                      <a:endParaRPr lang="en-IN" dirty="0"/>
                    </a:p>
                  </a:txBody>
                  <a:tcPr/>
                </a:tc>
                <a:tc>
                  <a:txBody>
                    <a:bodyPr/>
                    <a:lstStyle/>
                    <a:p>
                      <a:r>
                        <a:rPr lang="en-US" dirty="0"/>
                        <a:t>Demerger</a:t>
                      </a:r>
                      <a:endParaRPr lang="en-IN" dirty="0"/>
                    </a:p>
                  </a:txBody>
                  <a:tcPr/>
                </a:tc>
                <a:tc>
                  <a:txBody>
                    <a:bodyPr/>
                    <a:lstStyle/>
                    <a:p>
                      <a:pPr algn="just"/>
                      <a:r>
                        <a:rPr lang="en-US" dirty="0"/>
                        <a:t>Under this corporate restructuring strategy, two or more companies are combined into a single company to get the benefit of synergy arising out of such a merger.</a:t>
                      </a:r>
                      <a:endParaRPr lang="en-IN" dirty="0"/>
                    </a:p>
                  </a:txBody>
                  <a:tcPr/>
                </a:tc>
                <a:extLst>
                  <a:ext uri="{0D108BD9-81ED-4DB2-BD59-A6C34878D82A}">
                    <a16:rowId xmlns:a16="http://schemas.microsoft.com/office/drawing/2014/main" val="10002"/>
                  </a:ext>
                </a:extLst>
              </a:tr>
              <a:tr h="370840">
                <a:tc>
                  <a:txBody>
                    <a:bodyPr/>
                    <a:lstStyle/>
                    <a:p>
                      <a:pPr algn="ctr"/>
                      <a:r>
                        <a:rPr lang="en-US" dirty="0"/>
                        <a:t>3.</a:t>
                      </a:r>
                      <a:endParaRPr lang="en-IN" dirty="0"/>
                    </a:p>
                  </a:txBody>
                  <a:tcPr/>
                </a:tc>
                <a:tc>
                  <a:txBody>
                    <a:bodyPr/>
                    <a:lstStyle/>
                    <a:p>
                      <a:r>
                        <a:rPr lang="en-US" dirty="0"/>
                        <a:t>Reverse Merger</a:t>
                      </a:r>
                      <a:endParaRPr lang="en-IN" dirty="0"/>
                    </a:p>
                  </a:txBody>
                  <a:tcPr/>
                </a:tc>
                <a:tc>
                  <a:txBody>
                    <a:bodyPr/>
                    <a:lstStyle/>
                    <a:p>
                      <a:pPr algn="just"/>
                      <a:r>
                        <a:rPr lang="en-US" dirty="0"/>
                        <a:t>In this strategy, the unlisted public companies have the opportunity to convert into a listed public company, without opting for IPO (Initial Public offer). In this strategy, the private company acquires a majority shareholding in the public company with its own name.</a:t>
                      </a:r>
                      <a:endParaRPr lang="en-IN" dirty="0"/>
                    </a:p>
                  </a:txBody>
                  <a:tcPr/>
                </a:tc>
                <a:extLst>
                  <a:ext uri="{0D108BD9-81ED-4DB2-BD59-A6C34878D82A}">
                    <a16:rowId xmlns:a16="http://schemas.microsoft.com/office/drawing/2014/main" val="10003"/>
                  </a:ext>
                </a:extLst>
              </a:tr>
              <a:tr h="370840">
                <a:tc>
                  <a:txBody>
                    <a:bodyPr/>
                    <a:lstStyle/>
                    <a:p>
                      <a:pPr algn="ctr"/>
                      <a:r>
                        <a:rPr lang="en-US" dirty="0"/>
                        <a:t>4.</a:t>
                      </a:r>
                      <a:endParaRPr lang="en-IN" dirty="0"/>
                    </a:p>
                  </a:txBody>
                  <a:tcPr/>
                </a:tc>
                <a:tc>
                  <a:txBody>
                    <a:bodyPr/>
                    <a:lstStyle/>
                    <a:p>
                      <a:r>
                        <a:rPr lang="en-US" dirty="0"/>
                        <a:t>Disinvestment</a:t>
                      </a:r>
                      <a:endParaRPr lang="en-IN" dirty="0"/>
                    </a:p>
                  </a:txBody>
                  <a:tcPr/>
                </a:tc>
                <a:tc>
                  <a:txBody>
                    <a:bodyPr/>
                    <a:lstStyle/>
                    <a:p>
                      <a:pPr algn="just"/>
                      <a:r>
                        <a:rPr lang="en-US" dirty="0"/>
                        <a:t>When a corporate entity sells out or liquidates an asset or subsidiary, it is known as “divestiture”.</a:t>
                      </a:r>
                      <a:endParaRPr lang="en-IN" dirty="0"/>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684211" y="1143390"/>
            <a:ext cx="5339823" cy="369332"/>
          </a:xfrm>
          <a:prstGeom prst="rect">
            <a:avLst/>
          </a:prstGeom>
        </p:spPr>
        <p:txBody>
          <a:bodyPr wrap="square">
            <a:spAutoFit/>
          </a:bodyPr>
          <a:lstStyle/>
          <a:p>
            <a:r>
              <a:rPr lang="en-IN" u="sng" dirty="0"/>
              <a:t>Types of </a:t>
            </a:r>
            <a:r>
              <a:rPr lang="en-IN" u="sng" dirty="0">
                <a:solidFill>
                  <a:srgbClr val="FF0000"/>
                </a:solidFill>
              </a:rPr>
              <a:t>Corporate Restructuring Strategies</a:t>
            </a:r>
          </a:p>
        </p:txBody>
      </p:sp>
    </p:spTree>
    <p:extLst>
      <p:ext uri="{BB962C8B-B14F-4D97-AF65-F5344CB8AC3E}">
        <p14:creationId xmlns:p14="http://schemas.microsoft.com/office/powerpoint/2010/main" val="7437987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graphicFrame>
        <p:nvGraphicFramePr>
          <p:cNvPr id="5" name="Table 4"/>
          <p:cNvGraphicFramePr>
            <a:graphicFrameLocks noGrp="1"/>
          </p:cNvGraphicFramePr>
          <p:nvPr>
            <p:extLst>
              <p:ext uri="{D42A27DB-BD31-4B8C-83A1-F6EECF244321}">
                <p14:modId xmlns:p14="http://schemas.microsoft.com/office/powerpoint/2010/main" val="358507295"/>
              </p:ext>
            </p:extLst>
          </p:nvPr>
        </p:nvGraphicFramePr>
        <p:xfrm>
          <a:off x="684211" y="1742924"/>
          <a:ext cx="10879603" cy="4028440"/>
        </p:xfrm>
        <a:graphic>
          <a:graphicData uri="http://schemas.openxmlformats.org/drawingml/2006/table">
            <a:tbl>
              <a:tblPr firstRow="1" bandRow="1">
                <a:tableStyleId>{5C22544A-7EE6-4342-B048-85BDC9FD1C3A}</a:tableStyleId>
              </a:tblPr>
              <a:tblGrid>
                <a:gridCol w="556760">
                  <a:extLst>
                    <a:ext uri="{9D8B030D-6E8A-4147-A177-3AD203B41FA5}">
                      <a16:colId xmlns:a16="http://schemas.microsoft.com/office/drawing/2014/main" val="20000"/>
                    </a:ext>
                  </a:extLst>
                </a:gridCol>
                <a:gridCol w="1436915">
                  <a:extLst>
                    <a:ext uri="{9D8B030D-6E8A-4147-A177-3AD203B41FA5}">
                      <a16:colId xmlns:a16="http://schemas.microsoft.com/office/drawing/2014/main" val="20001"/>
                    </a:ext>
                  </a:extLst>
                </a:gridCol>
                <a:gridCol w="8885928">
                  <a:extLst>
                    <a:ext uri="{9D8B030D-6E8A-4147-A177-3AD203B41FA5}">
                      <a16:colId xmlns:a16="http://schemas.microsoft.com/office/drawing/2014/main" val="20002"/>
                    </a:ext>
                  </a:extLst>
                </a:gridCol>
              </a:tblGrid>
              <a:tr h="370840">
                <a:tc>
                  <a:txBody>
                    <a:bodyPr/>
                    <a:lstStyle/>
                    <a:p>
                      <a:pPr algn="ctr"/>
                      <a:r>
                        <a:rPr lang="en-US" dirty="0"/>
                        <a:t>SI</a:t>
                      </a:r>
                      <a:endParaRPr lang="en-IN" dirty="0"/>
                    </a:p>
                  </a:txBody>
                  <a:tcPr/>
                </a:tc>
                <a:tc>
                  <a:txBody>
                    <a:bodyPr/>
                    <a:lstStyle/>
                    <a:p>
                      <a:pPr algn="ctr"/>
                      <a:r>
                        <a:rPr lang="en-US" dirty="0"/>
                        <a:t>Type</a:t>
                      </a:r>
                      <a:endParaRPr lang="en-IN" dirty="0"/>
                    </a:p>
                  </a:txBody>
                  <a:tcPr/>
                </a:tc>
                <a:tc>
                  <a:txBody>
                    <a:bodyPr/>
                    <a:lstStyle/>
                    <a:p>
                      <a:pPr algn="ctr"/>
                      <a:r>
                        <a:rPr lang="en-US" dirty="0"/>
                        <a:t>Meaning</a:t>
                      </a:r>
                      <a:endParaRPr lang="en-IN" dirty="0"/>
                    </a:p>
                  </a:txBody>
                  <a:tcPr/>
                </a:tc>
                <a:extLst>
                  <a:ext uri="{0D108BD9-81ED-4DB2-BD59-A6C34878D82A}">
                    <a16:rowId xmlns:a16="http://schemas.microsoft.com/office/drawing/2014/main" val="10000"/>
                  </a:ext>
                </a:extLst>
              </a:tr>
              <a:tr h="370840">
                <a:tc>
                  <a:txBody>
                    <a:bodyPr/>
                    <a:lstStyle/>
                    <a:p>
                      <a:pPr algn="ctr"/>
                      <a:r>
                        <a:rPr lang="en-US" dirty="0"/>
                        <a:t>5.</a:t>
                      </a:r>
                      <a:endParaRPr lang="en-IN" dirty="0"/>
                    </a:p>
                  </a:txBody>
                  <a:tcPr/>
                </a:tc>
                <a:tc>
                  <a:txBody>
                    <a:bodyPr/>
                    <a:lstStyle/>
                    <a:p>
                      <a:r>
                        <a:rPr lang="en-US" dirty="0"/>
                        <a:t>Takeover/ Acquisition</a:t>
                      </a:r>
                      <a:endParaRPr lang="en-IN" dirty="0"/>
                    </a:p>
                  </a:txBody>
                  <a:tcPr/>
                </a:tc>
                <a:tc>
                  <a:txBody>
                    <a:bodyPr/>
                    <a:lstStyle/>
                    <a:p>
                      <a:pPr algn="just"/>
                      <a:r>
                        <a:rPr lang="en-US" dirty="0"/>
                        <a:t>Under this strategy, the acquiring company takes overall control of the target company. It is also known as the Acquisition.</a:t>
                      </a:r>
                      <a:endParaRPr lang="en-IN" dirty="0"/>
                    </a:p>
                  </a:txBody>
                  <a:tcPr/>
                </a:tc>
                <a:extLst>
                  <a:ext uri="{0D108BD9-81ED-4DB2-BD59-A6C34878D82A}">
                    <a16:rowId xmlns:a16="http://schemas.microsoft.com/office/drawing/2014/main" val="10001"/>
                  </a:ext>
                </a:extLst>
              </a:tr>
              <a:tr h="370840">
                <a:tc>
                  <a:txBody>
                    <a:bodyPr/>
                    <a:lstStyle/>
                    <a:p>
                      <a:pPr algn="ctr"/>
                      <a:r>
                        <a:rPr lang="en-US" dirty="0"/>
                        <a:t>6.</a:t>
                      </a:r>
                      <a:endParaRPr lang="en-IN" dirty="0"/>
                    </a:p>
                  </a:txBody>
                  <a:tcPr/>
                </a:tc>
                <a:tc>
                  <a:txBody>
                    <a:bodyPr/>
                    <a:lstStyle/>
                    <a:p>
                      <a:r>
                        <a:rPr lang="en-US" dirty="0"/>
                        <a:t>Joint Venture (JV)</a:t>
                      </a:r>
                      <a:endParaRPr lang="en-IN" dirty="0"/>
                    </a:p>
                  </a:txBody>
                  <a:tcPr/>
                </a:tc>
                <a:tc>
                  <a:txBody>
                    <a:bodyPr/>
                    <a:lstStyle/>
                    <a:p>
                      <a:pPr algn="just"/>
                      <a:r>
                        <a:rPr lang="en-US" dirty="0"/>
                        <a:t>Under this strategy, an entity is formed by two or more companies to undertake financial act together. The entity created is called the Joint Venture. Both the parties agree to contribute in proportion as agreed to form a new entity and also share the expenses, revenues and control of the company.</a:t>
                      </a:r>
                      <a:endParaRPr lang="en-IN" dirty="0"/>
                    </a:p>
                  </a:txBody>
                  <a:tcPr/>
                </a:tc>
                <a:extLst>
                  <a:ext uri="{0D108BD9-81ED-4DB2-BD59-A6C34878D82A}">
                    <a16:rowId xmlns:a16="http://schemas.microsoft.com/office/drawing/2014/main" val="10002"/>
                  </a:ext>
                </a:extLst>
              </a:tr>
              <a:tr h="370840">
                <a:tc>
                  <a:txBody>
                    <a:bodyPr/>
                    <a:lstStyle/>
                    <a:p>
                      <a:pPr algn="ctr"/>
                      <a:r>
                        <a:rPr lang="en-US" dirty="0"/>
                        <a:t>7.</a:t>
                      </a:r>
                      <a:endParaRPr lang="en-IN" dirty="0"/>
                    </a:p>
                  </a:txBody>
                  <a:tcPr/>
                </a:tc>
                <a:tc>
                  <a:txBody>
                    <a:bodyPr/>
                    <a:lstStyle/>
                    <a:p>
                      <a:r>
                        <a:rPr lang="en-US" dirty="0"/>
                        <a:t>Strategic</a:t>
                      </a:r>
                      <a:r>
                        <a:rPr lang="en-US" baseline="0" dirty="0"/>
                        <a:t> Alliance</a:t>
                      </a:r>
                      <a:endParaRPr lang="en-IN" dirty="0"/>
                    </a:p>
                  </a:txBody>
                  <a:tcPr/>
                </a:tc>
                <a:tc>
                  <a:txBody>
                    <a:bodyPr/>
                    <a:lstStyle/>
                    <a:p>
                      <a:pPr algn="just"/>
                      <a:r>
                        <a:rPr lang="en-US" dirty="0"/>
                        <a:t>Under this strategy, two or more entities enter into an agreement to collaborate with each other, in order to achieve certain objectives while still acting as independent organizations.</a:t>
                      </a:r>
                      <a:endParaRPr lang="en-IN" dirty="0"/>
                    </a:p>
                  </a:txBody>
                  <a:tcPr/>
                </a:tc>
                <a:extLst>
                  <a:ext uri="{0D108BD9-81ED-4DB2-BD59-A6C34878D82A}">
                    <a16:rowId xmlns:a16="http://schemas.microsoft.com/office/drawing/2014/main" val="10003"/>
                  </a:ext>
                </a:extLst>
              </a:tr>
              <a:tr h="370840">
                <a:tc>
                  <a:txBody>
                    <a:bodyPr/>
                    <a:lstStyle/>
                    <a:p>
                      <a:pPr algn="ctr"/>
                      <a:r>
                        <a:rPr lang="en-US" dirty="0"/>
                        <a:t>8.</a:t>
                      </a:r>
                      <a:endParaRPr lang="en-IN" dirty="0"/>
                    </a:p>
                  </a:txBody>
                  <a:tcPr/>
                </a:tc>
                <a:tc>
                  <a:txBody>
                    <a:bodyPr/>
                    <a:lstStyle/>
                    <a:p>
                      <a:r>
                        <a:rPr lang="en-US" dirty="0"/>
                        <a:t>Slump Sale</a:t>
                      </a:r>
                      <a:endParaRPr lang="en-IN" dirty="0"/>
                    </a:p>
                  </a:txBody>
                  <a:tcPr/>
                </a:tc>
                <a:tc>
                  <a:txBody>
                    <a:bodyPr/>
                    <a:lstStyle/>
                    <a:p>
                      <a:pPr algn="just"/>
                      <a:r>
                        <a:rPr lang="en-US" dirty="0"/>
                        <a:t>Under this strategy, an entity transfers one or more undertakings for lump sum consideration. Under Slump Sale, an undertaking is sold for consideration irrespective of the individual values of the assets or liabilities of the undertaking.</a:t>
                      </a:r>
                      <a:endParaRPr lang="en-IN" dirty="0"/>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684211" y="1143390"/>
            <a:ext cx="5339823" cy="369332"/>
          </a:xfrm>
          <a:prstGeom prst="rect">
            <a:avLst/>
          </a:prstGeom>
        </p:spPr>
        <p:txBody>
          <a:bodyPr wrap="square">
            <a:spAutoFit/>
          </a:bodyPr>
          <a:lstStyle/>
          <a:p>
            <a:r>
              <a:rPr lang="en-IN" u="sng" dirty="0"/>
              <a:t>Types of Corporate Restructuring Strategies</a:t>
            </a:r>
          </a:p>
        </p:txBody>
      </p:sp>
    </p:spTree>
    <p:extLst>
      <p:ext uri="{BB962C8B-B14F-4D97-AF65-F5344CB8AC3E}">
        <p14:creationId xmlns:p14="http://schemas.microsoft.com/office/powerpoint/2010/main" val="12194139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6" name="Rectangle 5"/>
          <p:cNvSpPr/>
          <p:nvPr/>
        </p:nvSpPr>
        <p:spPr>
          <a:xfrm>
            <a:off x="684211" y="1176047"/>
            <a:ext cx="5339823" cy="369332"/>
          </a:xfrm>
          <a:prstGeom prst="rect">
            <a:avLst/>
          </a:prstGeom>
        </p:spPr>
        <p:txBody>
          <a:bodyPr wrap="square">
            <a:spAutoFit/>
          </a:bodyPr>
          <a:lstStyle/>
          <a:p>
            <a:r>
              <a:rPr lang="en-IN" u="sng" dirty="0">
                <a:solidFill>
                  <a:srgbClr val="FF0000"/>
                </a:solidFill>
              </a:rPr>
              <a:t>Legal Framework </a:t>
            </a:r>
            <a:r>
              <a:rPr lang="en-IN" u="sng" dirty="0"/>
              <a:t>of Corporate Restructuring</a:t>
            </a:r>
          </a:p>
        </p:txBody>
      </p:sp>
      <p:sp>
        <p:nvSpPr>
          <p:cNvPr id="2" name="Rectangle 1"/>
          <p:cNvSpPr/>
          <p:nvPr/>
        </p:nvSpPr>
        <p:spPr>
          <a:xfrm>
            <a:off x="684211" y="1630740"/>
            <a:ext cx="10734903" cy="5078313"/>
          </a:xfrm>
          <a:prstGeom prst="rect">
            <a:avLst/>
          </a:prstGeom>
        </p:spPr>
        <p:txBody>
          <a:bodyPr wrap="square">
            <a:spAutoFit/>
          </a:bodyPr>
          <a:lstStyle/>
          <a:p>
            <a:r>
              <a:rPr lang="en-IN" u="sng" dirty="0"/>
              <a:t>Corporate Restructuring in India is governed by the following Acts, Rules, etc.:</a:t>
            </a:r>
          </a:p>
          <a:p>
            <a:pPr marL="285750" indent="-285750">
              <a:buFont typeface="Wingdings" panose="05000000000000000000" pitchFamily="2" charset="2"/>
              <a:buChar char="v"/>
            </a:pPr>
            <a:r>
              <a:rPr lang="en-IN" dirty="0"/>
              <a:t>Chapter XV of The Companies Act, 2013 (the Act) </a:t>
            </a:r>
          </a:p>
          <a:p>
            <a:pPr marL="285750" indent="-285750">
              <a:buFont typeface="Wingdings" panose="05000000000000000000" pitchFamily="2" charset="2"/>
              <a:buChar char="v"/>
            </a:pPr>
            <a:r>
              <a:rPr lang="en-IN" dirty="0"/>
              <a:t>Buy Back of shares/purchase of own securities</a:t>
            </a:r>
          </a:p>
          <a:p>
            <a:pPr marL="285750" indent="-285750">
              <a:buFont typeface="Wingdings" panose="05000000000000000000" pitchFamily="2" charset="2"/>
              <a:buChar char="v"/>
            </a:pPr>
            <a:r>
              <a:rPr lang="en-IN" dirty="0"/>
              <a:t>Reduction of share capital</a:t>
            </a:r>
          </a:p>
          <a:p>
            <a:pPr marL="285750" indent="-285750">
              <a:buFont typeface="Wingdings" panose="05000000000000000000" pitchFamily="2" charset="2"/>
              <a:buChar char="v"/>
            </a:pPr>
            <a:r>
              <a:rPr lang="en-IN" dirty="0"/>
              <a:t>Companies (Compromises, Arrangements, and Amalgamations) Rules, 2016</a:t>
            </a:r>
          </a:p>
          <a:p>
            <a:pPr marL="285750" indent="-285750">
              <a:buFont typeface="Wingdings" panose="05000000000000000000" pitchFamily="2" charset="2"/>
              <a:buChar char="v"/>
            </a:pPr>
            <a:r>
              <a:rPr lang="en-IN" dirty="0"/>
              <a:t>Income Tax Act, 1961</a:t>
            </a:r>
          </a:p>
          <a:p>
            <a:pPr marL="285750" indent="-285750">
              <a:buFont typeface="Wingdings" panose="05000000000000000000" pitchFamily="2" charset="2"/>
              <a:buChar char="v"/>
            </a:pPr>
            <a:r>
              <a:rPr lang="en-IN" dirty="0"/>
              <a:t>Accounting Standards </a:t>
            </a:r>
          </a:p>
          <a:p>
            <a:pPr marL="285750" indent="-285750">
              <a:buFont typeface="Wingdings" panose="05000000000000000000" pitchFamily="2" charset="2"/>
              <a:buChar char="v"/>
            </a:pPr>
            <a:r>
              <a:rPr lang="en-IN" dirty="0"/>
              <a:t>Foreign Exchange Management Act,1999</a:t>
            </a:r>
          </a:p>
          <a:p>
            <a:pPr marL="285750" indent="-285750">
              <a:buFont typeface="Wingdings" panose="05000000000000000000" pitchFamily="2" charset="2"/>
              <a:buChar char="v"/>
            </a:pPr>
            <a:r>
              <a:rPr lang="en-IN" dirty="0"/>
              <a:t>Competition Act, 2002</a:t>
            </a:r>
          </a:p>
          <a:p>
            <a:pPr marL="285750" indent="-285750">
              <a:buFont typeface="Wingdings" panose="05000000000000000000" pitchFamily="2" charset="2"/>
              <a:buChar char="v"/>
            </a:pPr>
            <a:r>
              <a:rPr lang="en-US" dirty="0"/>
              <a:t>Intellectual Property Rights</a:t>
            </a:r>
          </a:p>
          <a:p>
            <a:pPr marL="285750" indent="-285750">
              <a:buFont typeface="Wingdings" panose="05000000000000000000" pitchFamily="2" charset="2"/>
              <a:buChar char="v"/>
            </a:pPr>
            <a:r>
              <a:rPr lang="en-US" dirty="0"/>
              <a:t>Indian Stamp Act, 1899</a:t>
            </a:r>
          </a:p>
          <a:p>
            <a:pPr marL="285750" indent="-285750">
              <a:buFont typeface="Wingdings" panose="05000000000000000000" pitchFamily="2" charset="2"/>
              <a:buChar char="v"/>
            </a:pPr>
            <a:r>
              <a:rPr lang="en-US" dirty="0"/>
              <a:t>State Stamp Acts</a:t>
            </a:r>
          </a:p>
          <a:p>
            <a:pPr marL="285750" indent="-285750">
              <a:buFont typeface="Wingdings" panose="05000000000000000000" pitchFamily="2" charset="2"/>
              <a:buChar char="v"/>
            </a:pPr>
            <a:r>
              <a:rPr lang="en-US" dirty="0"/>
              <a:t>Insolvency and Bankruptcy Code, 2016</a:t>
            </a:r>
          </a:p>
          <a:p>
            <a:endParaRPr lang="en-US" dirty="0"/>
          </a:p>
          <a:p>
            <a:pPr algn="just"/>
            <a:r>
              <a:rPr lang="en-US" dirty="0"/>
              <a:t>Ministry of Corporate Affairs (MCA) vide notification no. S.O. 3677(E) dated December 7, 2016 notified sections 230 [except sub section (11) and (12)], and sections 231 to 240 [except section 234 which provides merger with foreign company] of the Act, related to compromises, arrangements, and amalgamations effective from 15.12.2016</a:t>
            </a:r>
            <a:endParaRPr lang="en-IN" dirty="0"/>
          </a:p>
        </p:txBody>
      </p:sp>
    </p:spTree>
    <p:extLst>
      <p:ext uri="{BB962C8B-B14F-4D97-AF65-F5344CB8AC3E}">
        <p14:creationId xmlns:p14="http://schemas.microsoft.com/office/powerpoint/2010/main" val="7741184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6" name="Rectangle 5"/>
          <p:cNvSpPr/>
          <p:nvPr/>
        </p:nvSpPr>
        <p:spPr>
          <a:xfrm>
            <a:off x="684211" y="1176047"/>
            <a:ext cx="5339823" cy="369332"/>
          </a:xfrm>
          <a:prstGeom prst="rect">
            <a:avLst/>
          </a:prstGeom>
        </p:spPr>
        <p:txBody>
          <a:bodyPr wrap="square">
            <a:spAutoFit/>
          </a:bodyPr>
          <a:lstStyle/>
          <a:p>
            <a:r>
              <a:rPr lang="en-IN" u="sng" dirty="0"/>
              <a:t>Legal Framework of Corporate Restructuring</a:t>
            </a:r>
          </a:p>
        </p:txBody>
      </p:sp>
      <p:sp>
        <p:nvSpPr>
          <p:cNvPr id="2" name="Rectangle 1"/>
          <p:cNvSpPr/>
          <p:nvPr/>
        </p:nvSpPr>
        <p:spPr>
          <a:xfrm>
            <a:off x="684211" y="1630740"/>
            <a:ext cx="10734903" cy="3139321"/>
          </a:xfrm>
          <a:prstGeom prst="rect">
            <a:avLst/>
          </a:prstGeom>
        </p:spPr>
        <p:txBody>
          <a:bodyPr wrap="square">
            <a:spAutoFit/>
          </a:bodyPr>
          <a:lstStyle/>
          <a:p>
            <a:pPr algn="just"/>
            <a:r>
              <a:rPr lang="en-US" dirty="0"/>
              <a:t>MCA vide notification dated 14th December, 2016 notified The Companies (Compromises, Arrangements and Amalgamations) Rules, 2016 effective from 15th December, 2016. Consequently, w.e.f. 15.12.2016 all the matters relating to Compromises, Arrangements, and Amalgamations are being dealt with as per provisions of Companies Act, 2013 and the Companies (Compromises, Arrangements, and Amalgamations) Rules, 2016.</a:t>
            </a:r>
          </a:p>
          <a:p>
            <a:pPr algn="just"/>
            <a:endParaRPr lang="en-US" dirty="0"/>
          </a:p>
          <a:p>
            <a:pPr algn="just"/>
            <a:r>
              <a:rPr lang="en-US" dirty="0"/>
              <a:t>MCA vide notification dated 13th April, 2017 notified Section 234 of the Act which deals with merger or amalgamation of a company with foreign company effective from 13th April, 2017.</a:t>
            </a:r>
          </a:p>
          <a:p>
            <a:pPr algn="just"/>
            <a:r>
              <a:rPr lang="en-US" dirty="0"/>
              <a:t>Corporate Restructuring related matters including mergers, demergers, capital reductions, etc. are to be filed before and dealt by National Company Law Tribunal (NCLT) bench exercising respective territorial jurisdiction.</a:t>
            </a:r>
            <a:endParaRPr lang="en-IN" dirty="0"/>
          </a:p>
        </p:txBody>
      </p:sp>
    </p:spTree>
    <p:extLst>
      <p:ext uri="{BB962C8B-B14F-4D97-AF65-F5344CB8AC3E}">
        <p14:creationId xmlns:p14="http://schemas.microsoft.com/office/powerpoint/2010/main" val="23088571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6" name="Rectangle 5"/>
          <p:cNvSpPr/>
          <p:nvPr/>
        </p:nvSpPr>
        <p:spPr>
          <a:xfrm>
            <a:off x="684211" y="1176047"/>
            <a:ext cx="10800218" cy="923330"/>
          </a:xfrm>
          <a:prstGeom prst="rect">
            <a:avLst/>
          </a:prstGeom>
        </p:spPr>
        <p:txBody>
          <a:bodyPr wrap="square">
            <a:spAutoFit/>
          </a:bodyPr>
          <a:lstStyle/>
          <a:p>
            <a:r>
              <a:rPr lang="en-IN" u="sng" dirty="0"/>
              <a:t>Legal Framework of Corporate Restructuring</a:t>
            </a:r>
          </a:p>
          <a:p>
            <a:r>
              <a:rPr lang="en-IN" dirty="0"/>
              <a:t>Chapter XV: Compromises, Arrangements and Amalgamations which comprises of Companies (Compromises, Arrangements and Amalgamations) Rules, 2016 and following sections.</a:t>
            </a:r>
          </a:p>
        </p:txBody>
      </p:sp>
      <p:graphicFrame>
        <p:nvGraphicFramePr>
          <p:cNvPr id="4" name="Table 3"/>
          <p:cNvGraphicFramePr>
            <a:graphicFrameLocks noGrp="1"/>
          </p:cNvGraphicFramePr>
          <p:nvPr>
            <p:extLst>
              <p:ext uri="{D42A27DB-BD31-4B8C-83A1-F6EECF244321}">
                <p14:modId xmlns:p14="http://schemas.microsoft.com/office/powerpoint/2010/main" val="298476810"/>
              </p:ext>
            </p:extLst>
          </p:nvPr>
        </p:nvGraphicFramePr>
        <p:xfrm>
          <a:off x="684210" y="2156579"/>
          <a:ext cx="10364789" cy="4333240"/>
        </p:xfrm>
        <a:graphic>
          <a:graphicData uri="http://schemas.openxmlformats.org/drawingml/2006/table">
            <a:tbl>
              <a:tblPr firstRow="1" bandRow="1">
                <a:tableStyleId>{5C22544A-7EE6-4342-B048-85BDC9FD1C3A}</a:tableStyleId>
              </a:tblPr>
              <a:tblGrid>
                <a:gridCol w="992190">
                  <a:extLst>
                    <a:ext uri="{9D8B030D-6E8A-4147-A177-3AD203B41FA5}">
                      <a16:colId xmlns:a16="http://schemas.microsoft.com/office/drawing/2014/main" val="20000"/>
                    </a:ext>
                  </a:extLst>
                </a:gridCol>
                <a:gridCol w="3418114">
                  <a:extLst>
                    <a:ext uri="{9D8B030D-6E8A-4147-A177-3AD203B41FA5}">
                      <a16:colId xmlns:a16="http://schemas.microsoft.com/office/drawing/2014/main" val="20001"/>
                    </a:ext>
                  </a:extLst>
                </a:gridCol>
                <a:gridCol w="968829">
                  <a:extLst>
                    <a:ext uri="{9D8B030D-6E8A-4147-A177-3AD203B41FA5}">
                      <a16:colId xmlns:a16="http://schemas.microsoft.com/office/drawing/2014/main" val="20002"/>
                    </a:ext>
                  </a:extLst>
                </a:gridCol>
                <a:gridCol w="4985656">
                  <a:extLst>
                    <a:ext uri="{9D8B030D-6E8A-4147-A177-3AD203B41FA5}">
                      <a16:colId xmlns:a16="http://schemas.microsoft.com/office/drawing/2014/main" val="20003"/>
                    </a:ext>
                  </a:extLst>
                </a:gridCol>
              </a:tblGrid>
              <a:tr h="370840">
                <a:tc>
                  <a:txBody>
                    <a:bodyPr/>
                    <a:lstStyle/>
                    <a:p>
                      <a:pPr algn="ctr"/>
                      <a:r>
                        <a:rPr lang="en-US" sz="1600" dirty="0"/>
                        <a:t>Section</a:t>
                      </a:r>
                      <a:endParaRPr lang="en-IN" sz="1600" dirty="0"/>
                    </a:p>
                  </a:txBody>
                  <a:tcPr/>
                </a:tc>
                <a:tc>
                  <a:txBody>
                    <a:bodyPr/>
                    <a:lstStyle/>
                    <a:p>
                      <a:pPr algn="ctr"/>
                      <a:r>
                        <a:rPr lang="en-US" sz="1600" dirty="0"/>
                        <a:t>Description</a:t>
                      </a:r>
                      <a:endParaRPr lang="en-IN" sz="1600" dirty="0"/>
                    </a:p>
                  </a:txBody>
                  <a:tcPr/>
                </a:tc>
                <a:tc>
                  <a:txBody>
                    <a:bodyPr/>
                    <a:lstStyle/>
                    <a:p>
                      <a:pPr algn="ctr"/>
                      <a:r>
                        <a:rPr lang="en-US" sz="1600" dirty="0"/>
                        <a:t>Section </a:t>
                      </a:r>
                      <a:endParaRPr lang="en-IN" sz="1600" dirty="0"/>
                    </a:p>
                  </a:txBody>
                  <a:tcPr/>
                </a:tc>
                <a:tc>
                  <a:txBody>
                    <a:bodyPr/>
                    <a:lstStyle/>
                    <a:p>
                      <a:pPr algn="ctr"/>
                      <a:r>
                        <a:rPr lang="en-US" sz="1600" dirty="0"/>
                        <a:t>Description</a:t>
                      </a:r>
                      <a:endParaRPr lang="en-IN" sz="1600" dirty="0"/>
                    </a:p>
                  </a:txBody>
                  <a:tcPr/>
                </a:tc>
                <a:extLst>
                  <a:ext uri="{0D108BD9-81ED-4DB2-BD59-A6C34878D82A}">
                    <a16:rowId xmlns:a16="http://schemas.microsoft.com/office/drawing/2014/main" val="10000"/>
                  </a:ext>
                </a:extLst>
              </a:tr>
              <a:tr h="370840">
                <a:tc>
                  <a:txBody>
                    <a:bodyPr/>
                    <a:lstStyle/>
                    <a:p>
                      <a:pPr algn="ctr"/>
                      <a:r>
                        <a:rPr lang="en-US" sz="1600" dirty="0"/>
                        <a:t>230</a:t>
                      </a:r>
                      <a:endParaRPr lang="en-IN" sz="1600" dirty="0"/>
                    </a:p>
                  </a:txBody>
                  <a:tcPr/>
                </a:tc>
                <a:tc>
                  <a:txBody>
                    <a:bodyPr/>
                    <a:lstStyle/>
                    <a:p>
                      <a:r>
                        <a:rPr lang="en-US" sz="1600" dirty="0"/>
                        <a:t>Power to Compromise or make arrangements with</a:t>
                      </a:r>
                      <a:r>
                        <a:rPr lang="en-US" sz="1600" baseline="0" dirty="0"/>
                        <a:t> </a:t>
                      </a:r>
                      <a:r>
                        <a:rPr lang="en-US" sz="1600" dirty="0"/>
                        <a:t>Creditors Members</a:t>
                      </a:r>
                      <a:endParaRPr lang="en-IN" sz="1600" dirty="0"/>
                    </a:p>
                  </a:txBody>
                  <a:tcPr/>
                </a:tc>
                <a:tc>
                  <a:txBody>
                    <a:bodyPr/>
                    <a:lstStyle/>
                    <a:p>
                      <a:pPr algn="ctr"/>
                      <a:r>
                        <a:rPr lang="en-US" sz="1600" dirty="0"/>
                        <a:t>236</a:t>
                      </a:r>
                      <a:endParaRPr lang="en-IN" sz="1600" dirty="0"/>
                    </a:p>
                  </a:txBody>
                  <a:tcPr/>
                </a:tc>
                <a:tc>
                  <a:txBody>
                    <a:bodyPr/>
                    <a:lstStyle/>
                    <a:p>
                      <a:r>
                        <a:rPr lang="en-IN" sz="1600" dirty="0"/>
                        <a:t>Purchase of Minority Shareholding</a:t>
                      </a:r>
                    </a:p>
                  </a:txBody>
                  <a:tcPr/>
                </a:tc>
                <a:extLst>
                  <a:ext uri="{0D108BD9-81ED-4DB2-BD59-A6C34878D82A}">
                    <a16:rowId xmlns:a16="http://schemas.microsoft.com/office/drawing/2014/main" val="10001"/>
                  </a:ext>
                </a:extLst>
              </a:tr>
              <a:tr h="370840">
                <a:tc>
                  <a:txBody>
                    <a:bodyPr/>
                    <a:lstStyle/>
                    <a:p>
                      <a:pPr algn="ctr"/>
                      <a:r>
                        <a:rPr lang="en-US" sz="1600" dirty="0"/>
                        <a:t>231</a:t>
                      </a:r>
                      <a:endParaRPr lang="en-IN" sz="1600" dirty="0"/>
                    </a:p>
                  </a:txBody>
                  <a:tcPr/>
                </a:tc>
                <a:tc>
                  <a:txBody>
                    <a:bodyPr/>
                    <a:lstStyle/>
                    <a:p>
                      <a:r>
                        <a:rPr lang="en-US" sz="1600" dirty="0"/>
                        <a:t>Power of Tribunal to enforce</a:t>
                      </a:r>
                      <a:r>
                        <a:rPr lang="en-US" sz="1600" baseline="0" dirty="0"/>
                        <a:t> </a:t>
                      </a:r>
                      <a:r>
                        <a:rPr lang="en-US" sz="1600" dirty="0"/>
                        <a:t>Compromise or Arrangement</a:t>
                      </a:r>
                      <a:endParaRPr lang="en-IN" sz="1600" dirty="0"/>
                    </a:p>
                  </a:txBody>
                  <a:tcPr/>
                </a:tc>
                <a:tc>
                  <a:txBody>
                    <a:bodyPr/>
                    <a:lstStyle/>
                    <a:p>
                      <a:pPr algn="ctr"/>
                      <a:r>
                        <a:rPr lang="en-US" sz="1600" dirty="0"/>
                        <a:t>237</a:t>
                      </a:r>
                      <a:endParaRPr lang="en-IN" sz="1600" dirty="0"/>
                    </a:p>
                  </a:txBody>
                  <a:tcPr/>
                </a:tc>
                <a:tc>
                  <a:txBody>
                    <a:bodyPr/>
                    <a:lstStyle/>
                    <a:p>
                      <a:r>
                        <a:rPr lang="en-US" sz="1600" dirty="0"/>
                        <a:t>Power of Central Government to provide for Amalgamation of</a:t>
                      </a:r>
                      <a:r>
                        <a:rPr lang="en-US" sz="1600" baseline="0" dirty="0"/>
                        <a:t> </a:t>
                      </a:r>
                      <a:r>
                        <a:rPr lang="en-US" sz="1600" dirty="0"/>
                        <a:t>companies in Public Interest</a:t>
                      </a:r>
                      <a:endParaRPr lang="en-IN" sz="1600" dirty="0"/>
                    </a:p>
                  </a:txBody>
                  <a:tcPr/>
                </a:tc>
                <a:extLst>
                  <a:ext uri="{0D108BD9-81ED-4DB2-BD59-A6C34878D82A}">
                    <a16:rowId xmlns:a16="http://schemas.microsoft.com/office/drawing/2014/main" val="10002"/>
                  </a:ext>
                </a:extLst>
              </a:tr>
              <a:tr h="370840">
                <a:tc>
                  <a:txBody>
                    <a:bodyPr/>
                    <a:lstStyle/>
                    <a:p>
                      <a:pPr algn="ctr"/>
                      <a:r>
                        <a:rPr lang="en-US" sz="1600" dirty="0"/>
                        <a:t>232</a:t>
                      </a:r>
                      <a:endParaRPr lang="en-IN" sz="1600" dirty="0"/>
                    </a:p>
                  </a:txBody>
                  <a:tcPr/>
                </a:tc>
                <a:tc>
                  <a:txBody>
                    <a:bodyPr/>
                    <a:lstStyle/>
                    <a:p>
                      <a:r>
                        <a:rPr lang="en-US" sz="1600" dirty="0"/>
                        <a:t>Merger and Amalgamations of</a:t>
                      </a:r>
                      <a:r>
                        <a:rPr lang="en-US" sz="1600" baseline="0" dirty="0"/>
                        <a:t> </a:t>
                      </a:r>
                      <a:r>
                        <a:rPr lang="en-US" sz="1600" dirty="0"/>
                        <a:t>Companies</a:t>
                      </a:r>
                      <a:endParaRPr lang="en-IN" sz="1600" dirty="0"/>
                    </a:p>
                  </a:txBody>
                  <a:tcPr/>
                </a:tc>
                <a:tc>
                  <a:txBody>
                    <a:bodyPr/>
                    <a:lstStyle/>
                    <a:p>
                      <a:pPr algn="ctr"/>
                      <a:r>
                        <a:rPr lang="en-US" sz="1600" dirty="0"/>
                        <a:t>238</a:t>
                      </a:r>
                      <a:endParaRPr lang="en-IN" sz="1600" dirty="0"/>
                    </a:p>
                  </a:txBody>
                  <a:tcPr/>
                </a:tc>
                <a:tc>
                  <a:txBody>
                    <a:bodyPr/>
                    <a:lstStyle/>
                    <a:p>
                      <a:r>
                        <a:rPr lang="en-US" sz="1600" dirty="0"/>
                        <a:t>Registration of Offer of Schemes involving Transfer of Shares</a:t>
                      </a:r>
                      <a:endParaRPr lang="en-IN" sz="1600" dirty="0"/>
                    </a:p>
                  </a:txBody>
                  <a:tcPr/>
                </a:tc>
                <a:extLst>
                  <a:ext uri="{0D108BD9-81ED-4DB2-BD59-A6C34878D82A}">
                    <a16:rowId xmlns:a16="http://schemas.microsoft.com/office/drawing/2014/main" val="10003"/>
                  </a:ext>
                </a:extLst>
              </a:tr>
              <a:tr h="370840">
                <a:tc>
                  <a:txBody>
                    <a:bodyPr/>
                    <a:lstStyle/>
                    <a:p>
                      <a:pPr algn="ctr"/>
                      <a:r>
                        <a:rPr lang="en-US" sz="1600" dirty="0"/>
                        <a:t>233</a:t>
                      </a:r>
                      <a:endParaRPr lang="en-IN" sz="1600" dirty="0"/>
                    </a:p>
                  </a:txBody>
                  <a:tcPr/>
                </a:tc>
                <a:tc>
                  <a:txBody>
                    <a:bodyPr/>
                    <a:lstStyle/>
                    <a:p>
                      <a:r>
                        <a:rPr lang="en-US" sz="1600" dirty="0"/>
                        <a:t>Fast Track Merger</a:t>
                      </a:r>
                      <a:endParaRPr lang="en-IN" sz="1600" dirty="0"/>
                    </a:p>
                  </a:txBody>
                  <a:tcPr/>
                </a:tc>
                <a:tc>
                  <a:txBody>
                    <a:bodyPr/>
                    <a:lstStyle/>
                    <a:p>
                      <a:pPr algn="ctr"/>
                      <a:r>
                        <a:rPr lang="en-US" sz="1600" dirty="0"/>
                        <a:t>239</a:t>
                      </a:r>
                      <a:endParaRPr lang="en-IN" sz="1600" dirty="0"/>
                    </a:p>
                  </a:txBody>
                  <a:tcPr/>
                </a:tc>
                <a:tc>
                  <a:txBody>
                    <a:bodyPr/>
                    <a:lstStyle/>
                    <a:p>
                      <a:r>
                        <a:rPr lang="en-US" sz="1600" dirty="0"/>
                        <a:t>Preservation of Books and Papers of Amalgamated Companies</a:t>
                      </a:r>
                      <a:endParaRPr lang="en-IN" sz="1600" dirty="0"/>
                    </a:p>
                  </a:txBody>
                  <a:tcPr/>
                </a:tc>
                <a:extLst>
                  <a:ext uri="{0D108BD9-81ED-4DB2-BD59-A6C34878D82A}">
                    <a16:rowId xmlns:a16="http://schemas.microsoft.com/office/drawing/2014/main" val="10004"/>
                  </a:ext>
                </a:extLst>
              </a:tr>
              <a:tr h="370840">
                <a:tc>
                  <a:txBody>
                    <a:bodyPr/>
                    <a:lstStyle/>
                    <a:p>
                      <a:pPr algn="ctr"/>
                      <a:r>
                        <a:rPr lang="en-US" sz="1600" dirty="0"/>
                        <a:t>234</a:t>
                      </a:r>
                      <a:endParaRPr lang="en-IN" sz="1600" dirty="0"/>
                    </a:p>
                  </a:txBody>
                  <a:tcPr/>
                </a:tc>
                <a:tc>
                  <a:txBody>
                    <a:bodyPr/>
                    <a:lstStyle/>
                    <a:p>
                      <a:r>
                        <a:rPr lang="en-US" sz="1600" dirty="0"/>
                        <a:t>Cross Border Merger</a:t>
                      </a:r>
                      <a:endParaRPr lang="en-IN" sz="1600" dirty="0"/>
                    </a:p>
                  </a:txBody>
                  <a:tcPr/>
                </a:tc>
                <a:tc>
                  <a:txBody>
                    <a:bodyPr/>
                    <a:lstStyle/>
                    <a:p>
                      <a:pPr algn="ctr"/>
                      <a:r>
                        <a:rPr lang="en-US" sz="1600" dirty="0"/>
                        <a:t>240</a:t>
                      </a:r>
                      <a:endParaRPr lang="en-IN" sz="1600" dirty="0"/>
                    </a:p>
                  </a:txBody>
                  <a:tcPr/>
                </a:tc>
                <a:tc>
                  <a:txBody>
                    <a:bodyPr/>
                    <a:lstStyle/>
                    <a:p>
                      <a:r>
                        <a:rPr lang="en-US" sz="1600" dirty="0"/>
                        <a:t>Liability of Officers in respect of Offences Committed</a:t>
                      </a:r>
                      <a:r>
                        <a:rPr lang="en-US" sz="1600" baseline="0" dirty="0"/>
                        <a:t> </a:t>
                      </a:r>
                      <a:r>
                        <a:rPr lang="en-US" sz="1600" dirty="0"/>
                        <a:t>prior to</a:t>
                      </a:r>
                      <a:r>
                        <a:rPr lang="en-US" sz="1600" baseline="0" dirty="0"/>
                        <a:t> </a:t>
                      </a:r>
                      <a:r>
                        <a:rPr lang="en-US" sz="1600" dirty="0"/>
                        <a:t>Merger, Amalgamation, etc.</a:t>
                      </a:r>
                      <a:endParaRPr lang="en-IN" sz="1600" dirty="0"/>
                    </a:p>
                  </a:txBody>
                  <a:tcPr/>
                </a:tc>
                <a:extLst>
                  <a:ext uri="{0D108BD9-81ED-4DB2-BD59-A6C34878D82A}">
                    <a16:rowId xmlns:a16="http://schemas.microsoft.com/office/drawing/2014/main" val="10005"/>
                  </a:ext>
                </a:extLst>
              </a:tr>
              <a:tr h="370840">
                <a:tc>
                  <a:txBody>
                    <a:bodyPr/>
                    <a:lstStyle/>
                    <a:p>
                      <a:pPr algn="ctr"/>
                      <a:r>
                        <a:rPr lang="en-US" sz="1600" dirty="0"/>
                        <a:t>235</a:t>
                      </a:r>
                      <a:endParaRPr lang="en-IN" sz="1600" dirty="0"/>
                    </a:p>
                  </a:txBody>
                  <a:tcPr/>
                </a:tc>
                <a:tc>
                  <a:txBody>
                    <a:bodyPr/>
                    <a:lstStyle/>
                    <a:p>
                      <a:r>
                        <a:rPr lang="en-US" sz="1600" dirty="0"/>
                        <a:t>Power to Acquire shares of</a:t>
                      </a:r>
                      <a:r>
                        <a:rPr lang="en-US" sz="1600" baseline="0" dirty="0"/>
                        <a:t> </a:t>
                      </a:r>
                      <a:r>
                        <a:rPr lang="en-US" sz="1600" dirty="0"/>
                        <a:t>Shareholders dissenting from scheme</a:t>
                      </a:r>
                      <a:endParaRPr lang="en-IN" sz="1600" dirty="0"/>
                    </a:p>
                  </a:txBody>
                  <a:tcPr/>
                </a:tc>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92134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6" name="Rectangle 5"/>
          <p:cNvSpPr/>
          <p:nvPr/>
        </p:nvSpPr>
        <p:spPr>
          <a:xfrm>
            <a:off x="684211" y="1176047"/>
            <a:ext cx="10800218" cy="4893647"/>
          </a:xfrm>
          <a:prstGeom prst="rect">
            <a:avLst/>
          </a:prstGeom>
        </p:spPr>
        <p:txBody>
          <a:bodyPr wrap="square">
            <a:spAutoFit/>
          </a:bodyPr>
          <a:lstStyle/>
          <a:p>
            <a:pPr algn="just"/>
            <a:r>
              <a:rPr lang="en-IN" sz="2000" b="1" u="sng" dirty="0"/>
              <a:t>Corporate Insolvency</a:t>
            </a:r>
          </a:p>
          <a:p>
            <a:pPr algn="just"/>
            <a:endParaRPr lang="en-IN" sz="2000" u="sng" dirty="0"/>
          </a:p>
          <a:p>
            <a:pPr algn="just"/>
            <a:r>
              <a:rPr lang="en-US" dirty="0"/>
              <a:t>A company is declared insolvent if the company is inefficient to settle its debts to the creditors. </a:t>
            </a:r>
          </a:p>
          <a:p>
            <a:pPr algn="just"/>
            <a:r>
              <a:rPr lang="en-US" dirty="0"/>
              <a:t>The cash-flow test is the company currently or in the future, be unable to pay its debts when they fall due for payment.</a:t>
            </a:r>
          </a:p>
          <a:p>
            <a:pPr algn="just"/>
            <a:r>
              <a:rPr lang="en-US" dirty="0"/>
              <a:t>Corporate insolvency is a critical concept in business and financial management, as it triggers a set of legal and regulatory actions to protect the interests of creditors, shareholders, and other stakeholders.</a:t>
            </a:r>
          </a:p>
          <a:p>
            <a:pPr algn="just"/>
            <a:endParaRPr lang="en-US" dirty="0"/>
          </a:p>
          <a:p>
            <a:pPr algn="just"/>
            <a:r>
              <a:rPr lang="en-US" sz="2000" b="1" u="sng" dirty="0"/>
              <a:t>Legal Framework for Corporate Insolvency in India</a:t>
            </a:r>
          </a:p>
          <a:p>
            <a:pPr algn="just"/>
            <a:endParaRPr lang="en-US" b="1" u="sng" dirty="0"/>
          </a:p>
          <a:p>
            <a:pPr algn="just"/>
            <a:r>
              <a:rPr lang="en-US" dirty="0"/>
              <a:t>The </a:t>
            </a:r>
            <a:r>
              <a:rPr lang="en-US" dirty="0">
                <a:solidFill>
                  <a:srgbClr val="FF0000"/>
                </a:solidFill>
              </a:rPr>
              <a:t>IBC</a:t>
            </a:r>
            <a:r>
              <a:rPr lang="en-US" dirty="0"/>
              <a:t> </a:t>
            </a:r>
            <a:r>
              <a:rPr lang="en-US" dirty="0">
                <a:solidFill>
                  <a:srgbClr val="FF0000"/>
                </a:solidFill>
              </a:rPr>
              <a:t>(Insolvency and Bankruptcy Code, 2016) </a:t>
            </a:r>
            <a:r>
              <a:rPr lang="en-US" dirty="0"/>
              <a:t>is a comprehensive legislation that consolidates and amends the laws related to insolvency resolution and liquidation of corporate entities, partnerships, and individuals in India. The legal framework provides a structured and time-bound process for dealing with insolvency, with an emphasis on maximizing the value of assets and ensuring a fair and efficient resolution.</a:t>
            </a:r>
          </a:p>
          <a:p>
            <a:pPr algn="just"/>
            <a:endParaRPr lang="en-IN" dirty="0"/>
          </a:p>
        </p:txBody>
      </p:sp>
    </p:spTree>
    <p:extLst>
      <p:ext uri="{BB962C8B-B14F-4D97-AF65-F5344CB8AC3E}">
        <p14:creationId xmlns:p14="http://schemas.microsoft.com/office/powerpoint/2010/main" val="35945056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6" name="Rectangle 5"/>
          <p:cNvSpPr/>
          <p:nvPr/>
        </p:nvSpPr>
        <p:spPr>
          <a:xfrm>
            <a:off x="684211" y="1176047"/>
            <a:ext cx="10800218" cy="400110"/>
          </a:xfrm>
          <a:prstGeom prst="rect">
            <a:avLst/>
          </a:prstGeom>
        </p:spPr>
        <p:txBody>
          <a:bodyPr wrap="square">
            <a:spAutoFit/>
          </a:bodyPr>
          <a:lstStyle/>
          <a:p>
            <a:pPr algn="just"/>
            <a:r>
              <a:rPr lang="en-IN" sz="2000" b="1" u="sng" dirty="0"/>
              <a:t>Causes of Corporate Insolvency</a:t>
            </a:r>
          </a:p>
        </p:txBody>
      </p:sp>
      <p:graphicFrame>
        <p:nvGraphicFramePr>
          <p:cNvPr id="2" name="Table 1"/>
          <p:cNvGraphicFramePr>
            <a:graphicFrameLocks noGrp="1"/>
          </p:cNvGraphicFramePr>
          <p:nvPr>
            <p:extLst>
              <p:ext uri="{D42A27DB-BD31-4B8C-83A1-F6EECF244321}">
                <p14:modId xmlns:p14="http://schemas.microsoft.com/office/powerpoint/2010/main" val="1853933433"/>
              </p:ext>
            </p:extLst>
          </p:nvPr>
        </p:nvGraphicFramePr>
        <p:xfrm>
          <a:off x="769257" y="1819123"/>
          <a:ext cx="10595429" cy="3479800"/>
        </p:xfrm>
        <a:graphic>
          <a:graphicData uri="http://schemas.openxmlformats.org/drawingml/2006/table">
            <a:tbl>
              <a:tblPr firstRow="1" bandRow="1">
                <a:tableStyleId>{5C22544A-7EE6-4342-B048-85BDC9FD1C3A}</a:tableStyleId>
              </a:tblPr>
              <a:tblGrid>
                <a:gridCol w="558153">
                  <a:extLst>
                    <a:ext uri="{9D8B030D-6E8A-4147-A177-3AD203B41FA5}">
                      <a16:colId xmlns:a16="http://schemas.microsoft.com/office/drawing/2014/main" val="20000"/>
                    </a:ext>
                  </a:extLst>
                </a:gridCol>
                <a:gridCol w="1916533">
                  <a:extLst>
                    <a:ext uri="{9D8B030D-6E8A-4147-A177-3AD203B41FA5}">
                      <a16:colId xmlns:a16="http://schemas.microsoft.com/office/drawing/2014/main" val="20001"/>
                    </a:ext>
                  </a:extLst>
                </a:gridCol>
                <a:gridCol w="8120743">
                  <a:extLst>
                    <a:ext uri="{9D8B030D-6E8A-4147-A177-3AD203B41FA5}">
                      <a16:colId xmlns:a16="http://schemas.microsoft.com/office/drawing/2014/main" val="20002"/>
                    </a:ext>
                  </a:extLst>
                </a:gridCol>
              </a:tblGrid>
              <a:tr h="370840">
                <a:tc>
                  <a:txBody>
                    <a:bodyPr/>
                    <a:lstStyle/>
                    <a:p>
                      <a:r>
                        <a:rPr lang="en-US" dirty="0"/>
                        <a:t>SI</a:t>
                      </a:r>
                      <a:endParaRPr lang="en-IN" dirty="0"/>
                    </a:p>
                  </a:txBody>
                  <a:tcPr/>
                </a:tc>
                <a:tc>
                  <a:txBody>
                    <a:bodyPr/>
                    <a:lstStyle/>
                    <a:p>
                      <a:r>
                        <a:rPr lang="en-US" dirty="0"/>
                        <a:t>Cause</a:t>
                      </a:r>
                      <a:endParaRPr lang="en-IN" dirty="0"/>
                    </a:p>
                  </a:txBody>
                  <a:tcPr/>
                </a:tc>
                <a:tc>
                  <a:txBody>
                    <a:bodyPr/>
                    <a:lstStyle/>
                    <a:p>
                      <a:r>
                        <a:rPr lang="en-US" dirty="0"/>
                        <a:t>Description</a:t>
                      </a:r>
                      <a:endParaRPr lang="en-IN" dirty="0"/>
                    </a:p>
                  </a:txBody>
                  <a:tcPr/>
                </a:tc>
                <a:extLst>
                  <a:ext uri="{0D108BD9-81ED-4DB2-BD59-A6C34878D82A}">
                    <a16:rowId xmlns:a16="http://schemas.microsoft.com/office/drawing/2014/main" val="10000"/>
                  </a:ext>
                </a:extLst>
              </a:tr>
              <a:tr h="370840">
                <a:tc>
                  <a:txBody>
                    <a:bodyPr/>
                    <a:lstStyle/>
                    <a:p>
                      <a:r>
                        <a:rPr lang="en-US" dirty="0"/>
                        <a:t>1.</a:t>
                      </a:r>
                      <a:endParaRPr lang="en-IN" dirty="0"/>
                    </a:p>
                  </a:txBody>
                  <a:tcPr/>
                </a:tc>
                <a:tc>
                  <a:txBody>
                    <a:bodyPr/>
                    <a:lstStyle/>
                    <a:p>
                      <a:r>
                        <a:rPr lang="en-US" dirty="0"/>
                        <a:t>Financial</a:t>
                      </a:r>
                      <a:r>
                        <a:rPr lang="en-US" baseline="0" dirty="0"/>
                        <a:t> Mismanagement</a:t>
                      </a:r>
                      <a:endParaRPr lang="en-IN" dirty="0"/>
                    </a:p>
                  </a:txBody>
                  <a:tcPr/>
                </a:tc>
                <a:tc>
                  <a:txBody>
                    <a:bodyPr/>
                    <a:lstStyle/>
                    <a:p>
                      <a:pPr algn="just"/>
                      <a:r>
                        <a:rPr lang="en-US" dirty="0"/>
                        <a:t>Companies that make poor financial decisions or mismanage their resources are at a higher risk of insolvency. This can include reckless spending, inadequate budgeting, or poor investment choices.</a:t>
                      </a:r>
                      <a:endParaRPr lang="en-IN" dirty="0"/>
                    </a:p>
                  </a:txBody>
                  <a:tcPr/>
                </a:tc>
                <a:extLst>
                  <a:ext uri="{0D108BD9-81ED-4DB2-BD59-A6C34878D82A}">
                    <a16:rowId xmlns:a16="http://schemas.microsoft.com/office/drawing/2014/main" val="10001"/>
                  </a:ext>
                </a:extLst>
              </a:tr>
              <a:tr h="370840">
                <a:tc>
                  <a:txBody>
                    <a:bodyPr/>
                    <a:lstStyle/>
                    <a:p>
                      <a:r>
                        <a:rPr lang="en-US" dirty="0"/>
                        <a:t>2.</a:t>
                      </a:r>
                      <a:endParaRPr lang="en-IN" dirty="0"/>
                    </a:p>
                  </a:txBody>
                  <a:tcPr/>
                </a:tc>
                <a:tc>
                  <a:txBody>
                    <a:bodyPr/>
                    <a:lstStyle/>
                    <a:p>
                      <a:r>
                        <a:rPr lang="en-US" dirty="0"/>
                        <a:t>High Debt Levels</a:t>
                      </a:r>
                      <a:endParaRPr lang="en-IN" dirty="0"/>
                    </a:p>
                  </a:txBody>
                  <a:tcPr/>
                </a:tc>
                <a:tc>
                  <a:txBody>
                    <a:bodyPr/>
                    <a:lstStyle/>
                    <a:p>
                      <a:pPr algn="just"/>
                      <a:r>
                        <a:rPr lang="en-US" dirty="0"/>
                        <a:t>Excessive borrowing without the corresponding revenue to cover obligations can lead to a debt spiral, pushing a company towards insolvency.</a:t>
                      </a:r>
                      <a:endParaRPr lang="en-IN" dirty="0"/>
                    </a:p>
                  </a:txBody>
                  <a:tcPr/>
                </a:tc>
                <a:extLst>
                  <a:ext uri="{0D108BD9-81ED-4DB2-BD59-A6C34878D82A}">
                    <a16:rowId xmlns:a16="http://schemas.microsoft.com/office/drawing/2014/main" val="10002"/>
                  </a:ext>
                </a:extLst>
              </a:tr>
              <a:tr h="370840">
                <a:tc>
                  <a:txBody>
                    <a:bodyPr/>
                    <a:lstStyle/>
                    <a:p>
                      <a:r>
                        <a:rPr lang="en-US" dirty="0"/>
                        <a:t>3.</a:t>
                      </a:r>
                      <a:endParaRPr lang="en-IN" dirty="0"/>
                    </a:p>
                  </a:txBody>
                  <a:tcPr/>
                </a:tc>
                <a:tc>
                  <a:txBody>
                    <a:bodyPr/>
                    <a:lstStyle/>
                    <a:p>
                      <a:r>
                        <a:rPr lang="en-US" dirty="0"/>
                        <a:t>Legal Issues</a:t>
                      </a:r>
                      <a:endParaRPr lang="en-IN" dirty="0"/>
                    </a:p>
                  </a:txBody>
                  <a:tcPr/>
                </a:tc>
                <a:tc>
                  <a:txBody>
                    <a:bodyPr/>
                    <a:lstStyle/>
                    <a:p>
                      <a:pPr algn="just"/>
                      <a:r>
                        <a:rPr lang="en-US" dirty="0"/>
                        <a:t>Companies facing legal challenges, regulatory hurdles, or compliance issues may find their financial position compromised, leading to insolvency.</a:t>
                      </a:r>
                      <a:endParaRPr lang="en-IN" dirty="0"/>
                    </a:p>
                  </a:txBody>
                  <a:tcPr/>
                </a:tc>
                <a:extLst>
                  <a:ext uri="{0D108BD9-81ED-4DB2-BD59-A6C34878D82A}">
                    <a16:rowId xmlns:a16="http://schemas.microsoft.com/office/drawing/2014/main" val="10003"/>
                  </a:ext>
                </a:extLst>
              </a:tr>
              <a:tr h="370840">
                <a:tc>
                  <a:txBody>
                    <a:bodyPr/>
                    <a:lstStyle/>
                    <a:p>
                      <a:r>
                        <a:rPr lang="en-US" dirty="0"/>
                        <a:t>4.</a:t>
                      </a:r>
                      <a:endParaRPr lang="en-IN" dirty="0"/>
                    </a:p>
                  </a:txBody>
                  <a:tcPr/>
                </a:tc>
                <a:tc>
                  <a:txBody>
                    <a:bodyPr/>
                    <a:lstStyle/>
                    <a:p>
                      <a:r>
                        <a:rPr lang="en-US" dirty="0"/>
                        <a:t>Market Conditions</a:t>
                      </a:r>
                      <a:endParaRPr lang="en-IN" dirty="0"/>
                    </a:p>
                  </a:txBody>
                  <a:tcPr/>
                </a:tc>
                <a:tc>
                  <a:txBody>
                    <a:bodyPr/>
                    <a:lstStyle/>
                    <a:p>
                      <a:pPr algn="just"/>
                      <a:r>
                        <a:rPr lang="en-US" dirty="0"/>
                        <a:t>External factors such as economic downturns, changes in consumer behavior, or industry-specific challenges can contribute to a company's financial decline</a:t>
                      </a:r>
                      <a:endParaRPr lang="en-IN"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229454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6" name="Rectangle 5"/>
          <p:cNvSpPr/>
          <p:nvPr/>
        </p:nvSpPr>
        <p:spPr>
          <a:xfrm>
            <a:off x="684211" y="1176047"/>
            <a:ext cx="10800218" cy="3447098"/>
          </a:xfrm>
          <a:prstGeom prst="rect">
            <a:avLst/>
          </a:prstGeom>
        </p:spPr>
        <p:txBody>
          <a:bodyPr wrap="square">
            <a:spAutoFit/>
          </a:bodyPr>
          <a:lstStyle/>
          <a:p>
            <a:pPr algn="just"/>
            <a:r>
              <a:rPr lang="en-US" sz="2000" b="1" u="sng" dirty="0"/>
              <a:t>Corporate Insolvency Resolution Process</a:t>
            </a:r>
          </a:p>
          <a:p>
            <a:pPr algn="just"/>
            <a:r>
              <a:rPr lang="en-US" dirty="0"/>
              <a:t> </a:t>
            </a:r>
          </a:p>
          <a:p>
            <a:pPr algn="just"/>
            <a:r>
              <a:rPr lang="en-US" dirty="0"/>
              <a:t>CIRP is the process of resolving the corporate insolvency of a corporate debtor in accordance with the provisions of the Code. A corporate debtor is a corporate person who owes a debt to any person. CIRP may be initiated by a financial creditor under section 7, an operational creditor under section 9 and corporate applicant of corporate debtor under section 10 of the Code.</a:t>
            </a:r>
          </a:p>
          <a:p>
            <a:pPr algn="just"/>
            <a:endParaRPr lang="en-US" dirty="0"/>
          </a:p>
          <a:p>
            <a:pPr algn="just"/>
            <a:r>
              <a:rPr lang="en-US" dirty="0"/>
              <a:t>The </a:t>
            </a:r>
            <a:r>
              <a:rPr lang="en-US" b="1" u="sng" dirty="0">
                <a:solidFill>
                  <a:srgbClr val="FF0000"/>
                </a:solidFill>
              </a:rPr>
              <a:t>Insolvency and Bankruptcy Code, 2016 (‘IBC’)</a:t>
            </a:r>
            <a:r>
              <a:rPr lang="en-US" dirty="0"/>
              <a:t> lays down the provisions for conducting insolvency or bankruptcy of individuals, partnership firms, LLP and companies. However, the process of insolvency and liquidation of corporate debtors under the IBC applies where the minimum default amount is Rs.1 Crore only vide notification dated 24 March 2020 as issued by the Central Government.</a:t>
            </a:r>
          </a:p>
          <a:p>
            <a:pPr algn="just"/>
            <a:endParaRPr lang="en-IN" dirty="0"/>
          </a:p>
        </p:txBody>
      </p:sp>
    </p:spTree>
    <p:extLst>
      <p:ext uri="{BB962C8B-B14F-4D97-AF65-F5344CB8AC3E}">
        <p14:creationId xmlns:p14="http://schemas.microsoft.com/office/powerpoint/2010/main" val="13981825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6" name="Rectangle 5"/>
          <p:cNvSpPr/>
          <p:nvPr/>
        </p:nvSpPr>
        <p:spPr>
          <a:xfrm>
            <a:off x="684211" y="1176047"/>
            <a:ext cx="10800218" cy="3447098"/>
          </a:xfrm>
          <a:prstGeom prst="rect">
            <a:avLst/>
          </a:prstGeom>
        </p:spPr>
        <p:txBody>
          <a:bodyPr wrap="square">
            <a:spAutoFit/>
          </a:bodyPr>
          <a:lstStyle/>
          <a:p>
            <a:pPr algn="just"/>
            <a:r>
              <a:rPr lang="en-US" sz="2000" b="1" u="sng" dirty="0"/>
              <a:t>Insolvency and Bankruptcy Code, 2016</a:t>
            </a:r>
          </a:p>
          <a:p>
            <a:pPr algn="just"/>
            <a:endParaRPr lang="en-US" dirty="0"/>
          </a:p>
          <a:p>
            <a:pPr algn="just"/>
            <a:r>
              <a:rPr lang="en-US" dirty="0"/>
              <a:t>The Insolvency and Bankruptcy Code </a:t>
            </a:r>
            <a:r>
              <a:rPr lang="en-US" dirty="0">
                <a:solidFill>
                  <a:srgbClr val="FF0000"/>
                </a:solidFill>
              </a:rPr>
              <a:t>consolidates the earlier framework of multiple legislations</a:t>
            </a:r>
            <a:r>
              <a:rPr lang="en-US" dirty="0"/>
              <a:t> by creating a single law for insolvency and bankruptcy of corporations, partnerships and individuals. It </a:t>
            </a:r>
          </a:p>
          <a:p>
            <a:pPr algn="just"/>
            <a:r>
              <a:rPr lang="en-US" dirty="0"/>
              <a:t>seeks to achieve resolution of financial stress and, failing that, liquidation of the concerned entity.</a:t>
            </a:r>
          </a:p>
          <a:p>
            <a:pPr algn="just"/>
            <a:endParaRPr lang="en-US" dirty="0"/>
          </a:p>
          <a:p>
            <a:pPr algn="just"/>
            <a:r>
              <a:rPr lang="en-US" dirty="0"/>
              <a:t>The Code makes some fundamental changes to the insolvency resolution process, procedurally as well </a:t>
            </a:r>
          </a:p>
          <a:p>
            <a:pPr algn="just"/>
            <a:r>
              <a:rPr lang="en-US" dirty="0"/>
              <a:t>as substantively, by focusing on the following </a:t>
            </a:r>
            <a:r>
              <a:rPr lang="en-US" dirty="0">
                <a:solidFill>
                  <a:srgbClr val="FF0000"/>
                </a:solidFill>
              </a:rPr>
              <a:t>two objectives</a:t>
            </a:r>
            <a:r>
              <a:rPr lang="en-US" dirty="0"/>
              <a:t>:</a:t>
            </a:r>
          </a:p>
          <a:p>
            <a:pPr algn="just"/>
            <a:endParaRPr lang="en-US" dirty="0"/>
          </a:p>
          <a:p>
            <a:pPr marL="285750" indent="-285750" algn="just">
              <a:buFont typeface="Wingdings" panose="05000000000000000000" pitchFamily="2" charset="2"/>
              <a:buChar char="v"/>
            </a:pPr>
            <a:r>
              <a:rPr lang="en-US" dirty="0"/>
              <a:t>Equal, expeditious and economic distribution of assets of the debtor, and</a:t>
            </a:r>
          </a:p>
          <a:p>
            <a:pPr algn="just"/>
            <a:endParaRPr lang="en-US" dirty="0"/>
          </a:p>
          <a:p>
            <a:pPr marL="285750" indent="-285750" algn="just">
              <a:buFont typeface="Wingdings" panose="05000000000000000000" pitchFamily="2" charset="2"/>
              <a:buChar char="v"/>
            </a:pPr>
            <a:r>
              <a:rPr lang="en-US" dirty="0"/>
              <a:t>Liberation of the enterprise from the demands of the creditor</a:t>
            </a:r>
            <a:endParaRPr lang="en-IN" dirty="0"/>
          </a:p>
        </p:txBody>
      </p:sp>
    </p:spTree>
    <p:extLst>
      <p:ext uri="{BB962C8B-B14F-4D97-AF65-F5344CB8AC3E}">
        <p14:creationId xmlns:p14="http://schemas.microsoft.com/office/powerpoint/2010/main" val="8020024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6" name="Rectangle 5"/>
          <p:cNvSpPr/>
          <p:nvPr/>
        </p:nvSpPr>
        <p:spPr>
          <a:xfrm>
            <a:off x="684211" y="1176047"/>
            <a:ext cx="10800218" cy="3477875"/>
          </a:xfrm>
          <a:prstGeom prst="rect">
            <a:avLst/>
          </a:prstGeom>
        </p:spPr>
        <p:txBody>
          <a:bodyPr wrap="square">
            <a:spAutoFit/>
          </a:bodyPr>
          <a:lstStyle/>
          <a:p>
            <a:pPr algn="just"/>
            <a:r>
              <a:rPr lang="en-US" sz="2000" b="1" u="sng" dirty="0">
                <a:solidFill>
                  <a:srgbClr val="FF0000"/>
                </a:solidFill>
              </a:rPr>
              <a:t>Implementation Framework </a:t>
            </a:r>
            <a:r>
              <a:rPr lang="en-US" sz="2000" b="1" u="sng" dirty="0"/>
              <a:t>of Insolvency and Bankruptcy Code, 2016</a:t>
            </a:r>
          </a:p>
          <a:p>
            <a:pPr algn="just"/>
            <a:endParaRPr lang="en-US" sz="2000" b="1" u="sng" dirty="0"/>
          </a:p>
          <a:p>
            <a:pPr algn="just"/>
            <a:endParaRPr lang="en-US" dirty="0"/>
          </a:p>
          <a:p>
            <a:pPr algn="just"/>
            <a:r>
              <a:rPr lang="en-US" dirty="0"/>
              <a:t>The </a:t>
            </a:r>
            <a:r>
              <a:rPr lang="en-US" dirty="0">
                <a:solidFill>
                  <a:srgbClr val="FF0000"/>
                </a:solidFill>
              </a:rPr>
              <a:t>implementation</a:t>
            </a:r>
            <a:r>
              <a:rPr lang="en-US" dirty="0"/>
              <a:t> framework of this Code rests on </a:t>
            </a:r>
            <a:r>
              <a:rPr lang="en-US" dirty="0">
                <a:solidFill>
                  <a:srgbClr val="FF0000"/>
                </a:solidFill>
              </a:rPr>
              <a:t>four Pillars</a:t>
            </a:r>
            <a:r>
              <a:rPr lang="en-US" dirty="0"/>
              <a:t>, viz.,</a:t>
            </a:r>
          </a:p>
          <a:p>
            <a:pPr algn="just"/>
            <a:r>
              <a:rPr lang="en-US" dirty="0"/>
              <a:t> </a:t>
            </a:r>
          </a:p>
          <a:p>
            <a:pPr marL="285750" indent="-285750" algn="just">
              <a:buFont typeface="Wingdings" panose="05000000000000000000" pitchFamily="2" charset="2"/>
              <a:buChar char="v"/>
            </a:pPr>
            <a:r>
              <a:rPr lang="en-US" dirty="0"/>
              <a:t>Insolvency Regulator, </a:t>
            </a:r>
          </a:p>
          <a:p>
            <a:pPr algn="just"/>
            <a:endParaRPr lang="en-US" dirty="0"/>
          </a:p>
          <a:p>
            <a:pPr marL="285750" indent="-285750" algn="just">
              <a:buFont typeface="Wingdings" panose="05000000000000000000" pitchFamily="2" charset="2"/>
              <a:buChar char="v"/>
            </a:pPr>
            <a:r>
              <a:rPr lang="en-US" dirty="0"/>
              <a:t>Insolvency Professional, </a:t>
            </a:r>
          </a:p>
          <a:p>
            <a:pPr algn="just"/>
            <a:endParaRPr lang="en-US" dirty="0"/>
          </a:p>
          <a:p>
            <a:pPr marL="285750" indent="-285750" algn="just">
              <a:buFont typeface="Wingdings" panose="05000000000000000000" pitchFamily="2" charset="2"/>
              <a:buChar char="v"/>
            </a:pPr>
            <a:r>
              <a:rPr lang="en-US" dirty="0"/>
              <a:t>Adjudicating Authority, and</a:t>
            </a:r>
          </a:p>
          <a:p>
            <a:pPr algn="just"/>
            <a:r>
              <a:rPr lang="en-US" dirty="0"/>
              <a:t> </a:t>
            </a:r>
          </a:p>
          <a:p>
            <a:pPr marL="285750" indent="-285750" algn="just">
              <a:buFont typeface="Wingdings" panose="05000000000000000000" pitchFamily="2" charset="2"/>
              <a:buChar char="v"/>
            </a:pPr>
            <a:r>
              <a:rPr lang="en-US" dirty="0"/>
              <a:t>Information Utility</a:t>
            </a:r>
            <a:endParaRPr lang="en-IN" dirty="0"/>
          </a:p>
        </p:txBody>
      </p:sp>
    </p:spTree>
    <p:extLst>
      <p:ext uri="{BB962C8B-B14F-4D97-AF65-F5344CB8AC3E}">
        <p14:creationId xmlns:p14="http://schemas.microsoft.com/office/powerpoint/2010/main" val="12161852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0" y="1082127"/>
            <a:ext cx="6773008" cy="400110"/>
          </a:xfrm>
          <a:prstGeom prst="rect">
            <a:avLst/>
          </a:prstGeom>
        </p:spPr>
        <p:txBody>
          <a:bodyPr wrap="none">
            <a:spAutoFit/>
          </a:bodyPr>
          <a:lstStyle/>
          <a:p>
            <a:pPr algn="just"/>
            <a:r>
              <a:rPr lang="en-IN" sz="2000" u="sng" dirty="0"/>
              <a:t>Understanding the Insolvency and Bankruptcy Code, 2016</a:t>
            </a:r>
            <a:endParaRPr lang="en-IN" u="sng" dirty="0"/>
          </a:p>
        </p:txBody>
      </p:sp>
      <p:sp>
        <p:nvSpPr>
          <p:cNvPr id="10" name="TextBox 9"/>
          <p:cNvSpPr txBox="1"/>
          <p:nvPr/>
        </p:nvSpPr>
        <p:spPr>
          <a:xfrm>
            <a:off x="289153" y="1595086"/>
            <a:ext cx="4666208" cy="369332"/>
          </a:xfrm>
          <a:prstGeom prst="rect">
            <a:avLst/>
          </a:prstGeom>
          <a:solidFill>
            <a:schemeClr val="accent4">
              <a:lumMod val="60000"/>
              <a:lumOff val="40000"/>
            </a:schemeClr>
          </a:solidFill>
        </p:spPr>
        <p:txBody>
          <a:bodyPr wrap="square" rtlCol="0">
            <a:spAutoFit/>
          </a:bodyPr>
          <a:lstStyle/>
          <a:p>
            <a:pPr algn="ctr"/>
            <a:r>
              <a:rPr lang="en-IN" b="1" dirty="0"/>
              <a:t>Differentiation</a:t>
            </a:r>
          </a:p>
        </p:txBody>
      </p:sp>
      <p:sp>
        <p:nvSpPr>
          <p:cNvPr id="11" name="TextBox 10"/>
          <p:cNvSpPr txBox="1"/>
          <p:nvPr/>
        </p:nvSpPr>
        <p:spPr>
          <a:xfrm>
            <a:off x="1055232" y="2149925"/>
            <a:ext cx="3108553" cy="1754326"/>
          </a:xfrm>
          <a:prstGeom prst="rect">
            <a:avLst/>
          </a:prstGeom>
          <a:solidFill>
            <a:schemeClr val="accent1">
              <a:lumMod val="60000"/>
              <a:lumOff val="40000"/>
            </a:schemeClr>
          </a:solidFill>
        </p:spPr>
        <p:txBody>
          <a:bodyPr wrap="square" rtlCol="0">
            <a:spAutoFit/>
          </a:bodyPr>
          <a:lstStyle/>
          <a:p>
            <a:pPr marL="285750" indent="-285750">
              <a:lnSpc>
                <a:spcPct val="200000"/>
              </a:lnSpc>
              <a:buFontTx/>
              <a:buChar char="-"/>
            </a:pPr>
            <a:r>
              <a:rPr lang="en-IN" dirty="0"/>
              <a:t>Insolvency;</a:t>
            </a:r>
          </a:p>
          <a:p>
            <a:pPr marL="285750" indent="-285750">
              <a:lnSpc>
                <a:spcPct val="200000"/>
              </a:lnSpc>
              <a:buFontTx/>
              <a:buChar char="-"/>
            </a:pPr>
            <a:r>
              <a:rPr lang="en-IN" dirty="0"/>
              <a:t>Bankruptcy; and</a:t>
            </a:r>
          </a:p>
          <a:p>
            <a:pPr marL="285750" indent="-285750">
              <a:lnSpc>
                <a:spcPct val="200000"/>
              </a:lnSpc>
              <a:buFontTx/>
              <a:buChar char="-"/>
            </a:pPr>
            <a:r>
              <a:rPr lang="en-IN" dirty="0"/>
              <a:t>Liquidation</a:t>
            </a:r>
          </a:p>
        </p:txBody>
      </p:sp>
      <p:sp>
        <p:nvSpPr>
          <p:cNvPr id="12" name="TextBox 11"/>
          <p:cNvSpPr txBox="1"/>
          <p:nvPr/>
        </p:nvSpPr>
        <p:spPr>
          <a:xfrm>
            <a:off x="387123" y="4089758"/>
            <a:ext cx="4666209" cy="369332"/>
          </a:xfrm>
          <a:prstGeom prst="rect">
            <a:avLst/>
          </a:prstGeom>
          <a:solidFill>
            <a:schemeClr val="accent4">
              <a:lumMod val="60000"/>
              <a:lumOff val="40000"/>
            </a:schemeClr>
          </a:solidFill>
        </p:spPr>
        <p:txBody>
          <a:bodyPr wrap="square" rtlCol="0">
            <a:spAutoFit/>
          </a:bodyPr>
          <a:lstStyle/>
          <a:p>
            <a:pPr algn="ctr"/>
            <a:r>
              <a:rPr lang="en-IN" b="1" dirty="0"/>
              <a:t>Why is it a Code?</a:t>
            </a:r>
          </a:p>
        </p:txBody>
      </p:sp>
      <p:sp>
        <p:nvSpPr>
          <p:cNvPr id="13" name="TextBox 12"/>
          <p:cNvSpPr txBox="1"/>
          <p:nvPr/>
        </p:nvSpPr>
        <p:spPr>
          <a:xfrm>
            <a:off x="714193" y="4644597"/>
            <a:ext cx="4012067" cy="2088016"/>
          </a:xfrm>
          <a:prstGeom prst="rect">
            <a:avLst/>
          </a:prstGeom>
          <a:solidFill>
            <a:schemeClr val="accent1">
              <a:lumMod val="60000"/>
              <a:lumOff val="40000"/>
            </a:schemeClr>
          </a:solidFill>
        </p:spPr>
        <p:txBody>
          <a:bodyPr wrap="square" rtlCol="0">
            <a:spAutoFit/>
          </a:bodyPr>
          <a:lstStyle/>
          <a:p>
            <a:pPr algn="just"/>
            <a:r>
              <a:rPr lang="en-IN" b="1" dirty="0"/>
              <a:t>“Code” </a:t>
            </a:r>
            <a:r>
              <a:rPr lang="en-IN" dirty="0"/>
              <a:t>is usually known as a collection or compendium of laws. It refers to a systematic and comprehensive compilation of laws, rules or regulations that are consolidated and classified according to a particular subject matter.</a:t>
            </a:r>
            <a:endParaRPr lang="en-IN" b="1" dirty="0"/>
          </a:p>
        </p:txBody>
      </p:sp>
      <p:graphicFrame>
        <p:nvGraphicFramePr>
          <p:cNvPr id="15" name="Diagram 14"/>
          <p:cNvGraphicFramePr/>
          <p:nvPr>
            <p:extLst>
              <p:ext uri="{D42A27DB-BD31-4B8C-83A1-F6EECF244321}">
                <p14:modId xmlns:p14="http://schemas.microsoft.com/office/powerpoint/2010/main" val="1833110695"/>
              </p:ext>
            </p:extLst>
          </p:nvPr>
        </p:nvGraphicFramePr>
        <p:xfrm>
          <a:off x="5679396" y="1779752"/>
          <a:ext cx="5696176" cy="4722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3960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0" y="1082127"/>
            <a:ext cx="6773008" cy="400110"/>
          </a:xfrm>
          <a:prstGeom prst="rect">
            <a:avLst/>
          </a:prstGeom>
        </p:spPr>
        <p:txBody>
          <a:bodyPr wrap="none">
            <a:spAutoFit/>
          </a:bodyPr>
          <a:lstStyle/>
          <a:p>
            <a:pPr algn="just"/>
            <a:r>
              <a:rPr lang="en-IN" sz="2000" u="sng" dirty="0"/>
              <a:t>Understanding the Insolvency and Bankruptcy Code, 2016</a:t>
            </a:r>
            <a:endParaRPr lang="en-IN" u="sng" dirty="0"/>
          </a:p>
        </p:txBody>
      </p:sp>
      <p:sp>
        <p:nvSpPr>
          <p:cNvPr id="4" name="Rectangle 3"/>
          <p:cNvSpPr/>
          <p:nvPr/>
        </p:nvSpPr>
        <p:spPr>
          <a:xfrm>
            <a:off x="684210" y="1813793"/>
            <a:ext cx="10517190" cy="3416320"/>
          </a:xfrm>
          <a:prstGeom prst="rect">
            <a:avLst/>
          </a:prstGeom>
        </p:spPr>
        <p:txBody>
          <a:bodyPr wrap="square">
            <a:spAutoFit/>
          </a:bodyPr>
          <a:lstStyle/>
          <a:p>
            <a:pPr marL="285750" indent="-285750" algn="just">
              <a:buFont typeface="Wingdings" panose="05000000000000000000" pitchFamily="2" charset="2"/>
              <a:buChar char="v"/>
            </a:pPr>
            <a:r>
              <a:rPr lang="en-IN" dirty="0"/>
              <a:t>Applicable to both corporate and non-corporate persons;</a:t>
            </a:r>
          </a:p>
          <a:p>
            <a:pPr marL="285750" indent="-285750" algn="just">
              <a:buFont typeface="Wingdings" panose="05000000000000000000" pitchFamily="2" charset="2"/>
              <a:buChar char="v"/>
            </a:pPr>
            <a:endParaRPr lang="en-IN" dirty="0"/>
          </a:p>
          <a:p>
            <a:pPr marL="285750" indent="-285750" algn="just">
              <a:buFont typeface="Wingdings" panose="05000000000000000000" pitchFamily="2" charset="2"/>
              <a:buChar char="v"/>
            </a:pPr>
            <a:r>
              <a:rPr lang="en-IN" dirty="0"/>
              <a:t>Allow creditors, whether secured; unsecured; financial or operational; domestic or international to initiate a resolution processes thereby aiming for an early detection of the fraud;</a:t>
            </a:r>
          </a:p>
          <a:p>
            <a:pPr marL="285750" indent="-285750" algn="just">
              <a:buFont typeface="Wingdings" panose="05000000000000000000" pitchFamily="2" charset="2"/>
              <a:buChar char="v"/>
            </a:pPr>
            <a:endParaRPr lang="en-IN" dirty="0"/>
          </a:p>
          <a:p>
            <a:pPr marL="285750" indent="-285750" algn="just">
              <a:buFont typeface="Wingdings" panose="05000000000000000000" pitchFamily="2" charset="2"/>
              <a:buChar char="v"/>
            </a:pPr>
            <a:r>
              <a:rPr lang="en-IN" dirty="0"/>
              <a:t>Establishes time-bound moratorium on acceleration and enforcement of debts against the company;</a:t>
            </a:r>
          </a:p>
          <a:p>
            <a:pPr marL="285750" indent="-285750" algn="just">
              <a:buFont typeface="Wingdings" panose="05000000000000000000" pitchFamily="2" charset="2"/>
              <a:buChar char="v"/>
            </a:pPr>
            <a:endParaRPr lang="en-IN" dirty="0"/>
          </a:p>
          <a:p>
            <a:pPr marL="285750" indent="-285750" algn="just">
              <a:buFont typeface="Wingdings" panose="05000000000000000000" pitchFamily="2" charset="2"/>
              <a:buChar char="v"/>
            </a:pPr>
            <a:r>
              <a:rPr lang="en-IN" dirty="0"/>
              <a:t>The resolution professionals can replace the existing management during insolvency proceedings;</a:t>
            </a:r>
          </a:p>
          <a:p>
            <a:pPr marL="285750" indent="-285750" algn="just">
              <a:buFont typeface="Wingdings" panose="05000000000000000000" pitchFamily="2" charset="2"/>
              <a:buChar char="v"/>
            </a:pPr>
            <a:endParaRPr lang="en-IN" dirty="0"/>
          </a:p>
          <a:p>
            <a:pPr marL="285750" indent="-285750" algn="just">
              <a:buFont typeface="Wingdings" panose="05000000000000000000" pitchFamily="2" charset="2"/>
              <a:buChar char="v"/>
            </a:pPr>
            <a:r>
              <a:rPr lang="en-IN" dirty="0"/>
              <a:t>Provides for time-bound viability assessment mechanisms, liquidation processes and distribution waterfalls;</a:t>
            </a:r>
          </a:p>
        </p:txBody>
      </p:sp>
    </p:spTree>
    <p:extLst>
      <p:ext uri="{BB962C8B-B14F-4D97-AF65-F5344CB8AC3E}">
        <p14:creationId xmlns:p14="http://schemas.microsoft.com/office/powerpoint/2010/main" val="37274679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0" y="1082127"/>
            <a:ext cx="6773008" cy="400110"/>
          </a:xfrm>
          <a:prstGeom prst="rect">
            <a:avLst/>
          </a:prstGeom>
        </p:spPr>
        <p:txBody>
          <a:bodyPr wrap="none">
            <a:spAutoFit/>
          </a:bodyPr>
          <a:lstStyle/>
          <a:p>
            <a:pPr algn="just"/>
            <a:r>
              <a:rPr lang="en-IN" sz="2000" u="sng" dirty="0"/>
              <a:t>Understanding the Insolvency and Bankruptcy Code, 2016</a:t>
            </a:r>
            <a:endParaRPr lang="en-IN" u="sng" dirty="0"/>
          </a:p>
        </p:txBody>
      </p:sp>
      <p:sp>
        <p:nvSpPr>
          <p:cNvPr id="4" name="Rectangle 3"/>
          <p:cNvSpPr/>
          <p:nvPr/>
        </p:nvSpPr>
        <p:spPr>
          <a:xfrm>
            <a:off x="684210" y="1813793"/>
            <a:ext cx="10517190" cy="3139321"/>
          </a:xfrm>
          <a:prstGeom prst="rect">
            <a:avLst/>
          </a:prstGeom>
        </p:spPr>
        <p:txBody>
          <a:bodyPr wrap="square">
            <a:spAutoFit/>
          </a:bodyPr>
          <a:lstStyle/>
          <a:p>
            <a:pPr algn="just"/>
            <a:endParaRPr lang="en-IN" dirty="0"/>
          </a:p>
          <a:p>
            <a:pPr marL="285750" indent="-285750" algn="just">
              <a:buFont typeface="Wingdings" panose="05000000000000000000" pitchFamily="2" charset="2"/>
              <a:buChar char="v"/>
            </a:pPr>
            <a:r>
              <a:rPr lang="en-IN" dirty="0"/>
              <a:t>Provides for penalties on promoters for asset diversion leading up to liquidation;</a:t>
            </a:r>
          </a:p>
          <a:p>
            <a:pPr marL="285750" indent="-285750" algn="just">
              <a:buFont typeface="Wingdings" panose="05000000000000000000" pitchFamily="2" charset="2"/>
              <a:buChar char="v"/>
            </a:pPr>
            <a:endParaRPr lang="en-IN" dirty="0"/>
          </a:p>
          <a:p>
            <a:pPr marL="285750" indent="-285750" algn="just">
              <a:buFont typeface="Wingdings" panose="05000000000000000000" pitchFamily="2" charset="2"/>
              <a:buChar char="v"/>
            </a:pPr>
            <a:r>
              <a:rPr lang="en-IN" dirty="0"/>
              <a:t>The provisions of the Code overrides SARFAESI Act, 2002;</a:t>
            </a:r>
          </a:p>
          <a:p>
            <a:pPr marL="285750" indent="-285750" algn="just">
              <a:buFont typeface="Wingdings" panose="05000000000000000000" pitchFamily="2" charset="2"/>
              <a:buChar char="v"/>
            </a:pPr>
            <a:endParaRPr lang="en-IN" dirty="0"/>
          </a:p>
          <a:p>
            <a:pPr marL="285750" indent="-285750" algn="just">
              <a:buFont typeface="Wingdings" panose="05000000000000000000" pitchFamily="2" charset="2"/>
              <a:buChar char="v"/>
            </a:pPr>
            <a:r>
              <a:rPr lang="en-IN" dirty="0"/>
              <a:t>An inability to pay debt will no more be a ground for winding up under the Companies Act;</a:t>
            </a:r>
          </a:p>
          <a:p>
            <a:pPr marL="285750" indent="-285750" algn="just">
              <a:buFont typeface="Wingdings" panose="05000000000000000000" pitchFamily="2" charset="2"/>
              <a:buChar char="v"/>
            </a:pPr>
            <a:endParaRPr lang="en-IN" dirty="0"/>
          </a:p>
          <a:p>
            <a:pPr marL="285750" indent="-285750" algn="just">
              <a:buFont typeface="Wingdings" panose="05000000000000000000" pitchFamily="2" charset="2"/>
              <a:buChar char="v"/>
            </a:pPr>
            <a:r>
              <a:rPr lang="en-IN" dirty="0"/>
              <a:t>Voluntary Liquidation shall be subject to provisions of the Code; and</a:t>
            </a:r>
          </a:p>
          <a:p>
            <a:pPr marL="285750" indent="-285750" algn="just">
              <a:buFont typeface="Wingdings" panose="05000000000000000000" pitchFamily="2" charset="2"/>
              <a:buChar char="v"/>
            </a:pPr>
            <a:endParaRPr lang="en-IN" dirty="0"/>
          </a:p>
          <a:p>
            <a:pPr marL="285750" indent="-285750" algn="just">
              <a:buFont typeface="Wingdings" panose="05000000000000000000" pitchFamily="2" charset="2"/>
              <a:buChar char="v"/>
            </a:pPr>
            <a:r>
              <a:rPr lang="en-IN" dirty="0"/>
              <a:t>Chapter governing Revival and Rehabilitation of Sick Companies of Companies Act 2013, stands omitted.</a:t>
            </a:r>
          </a:p>
        </p:txBody>
      </p:sp>
    </p:spTree>
    <p:extLst>
      <p:ext uri="{BB962C8B-B14F-4D97-AF65-F5344CB8AC3E}">
        <p14:creationId xmlns:p14="http://schemas.microsoft.com/office/powerpoint/2010/main" val="35963872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0" y="1012972"/>
            <a:ext cx="3838680" cy="400110"/>
          </a:xfrm>
          <a:prstGeom prst="rect">
            <a:avLst/>
          </a:prstGeom>
        </p:spPr>
        <p:txBody>
          <a:bodyPr wrap="none">
            <a:spAutoFit/>
          </a:bodyPr>
          <a:lstStyle/>
          <a:p>
            <a:pPr algn="just"/>
            <a:r>
              <a:rPr lang="en-IN" sz="2000" u="sng" dirty="0"/>
              <a:t>Applicability, Scope &amp; Structure</a:t>
            </a:r>
            <a:endParaRPr lang="en-IN" u="sng" dirty="0"/>
          </a:p>
        </p:txBody>
      </p:sp>
      <p:sp>
        <p:nvSpPr>
          <p:cNvPr id="8" name="TextBox 7"/>
          <p:cNvSpPr txBox="1"/>
          <p:nvPr/>
        </p:nvSpPr>
        <p:spPr>
          <a:xfrm>
            <a:off x="375554" y="1482188"/>
            <a:ext cx="3408477" cy="369332"/>
          </a:xfrm>
          <a:prstGeom prst="rect">
            <a:avLst/>
          </a:prstGeom>
          <a:solidFill>
            <a:schemeClr val="accent4">
              <a:lumMod val="60000"/>
              <a:lumOff val="40000"/>
            </a:schemeClr>
          </a:solidFill>
        </p:spPr>
        <p:txBody>
          <a:bodyPr wrap="square" rtlCol="0">
            <a:spAutoFit/>
          </a:bodyPr>
          <a:lstStyle/>
          <a:p>
            <a:pPr algn="ctr"/>
            <a:r>
              <a:rPr lang="en-IN" sz="1600" dirty="0"/>
              <a:t>Applicability</a:t>
            </a:r>
            <a:r>
              <a:rPr lang="en-IN" dirty="0"/>
              <a:t> </a:t>
            </a:r>
          </a:p>
        </p:txBody>
      </p:sp>
      <p:sp>
        <p:nvSpPr>
          <p:cNvPr id="9" name="TextBox 8"/>
          <p:cNvSpPr txBox="1"/>
          <p:nvPr/>
        </p:nvSpPr>
        <p:spPr>
          <a:xfrm>
            <a:off x="715449" y="1923712"/>
            <a:ext cx="2679476" cy="2354491"/>
          </a:xfrm>
          <a:prstGeom prst="rect">
            <a:avLst/>
          </a:prstGeom>
          <a:solidFill>
            <a:schemeClr val="accent1">
              <a:lumMod val="40000"/>
              <a:lumOff val="60000"/>
            </a:schemeClr>
          </a:solidFill>
        </p:spPr>
        <p:txBody>
          <a:bodyPr wrap="square" rtlCol="0">
            <a:spAutoFit/>
          </a:bodyPr>
          <a:lstStyle/>
          <a:p>
            <a:pPr marL="285750" indent="-285750">
              <a:lnSpc>
                <a:spcPct val="150000"/>
              </a:lnSpc>
            </a:pPr>
            <a:r>
              <a:rPr lang="en-IN" dirty="0"/>
              <a:t>      </a:t>
            </a:r>
            <a:r>
              <a:rPr lang="en-IN" sz="1600" dirty="0"/>
              <a:t>All kinds of:</a:t>
            </a:r>
          </a:p>
          <a:p>
            <a:pPr marL="285750" indent="-285750">
              <a:lnSpc>
                <a:spcPct val="150000"/>
              </a:lnSpc>
              <a:buFontTx/>
              <a:buChar char="-"/>
            </a:pPr>
            <a:r>
              <a:rPr lang="en-IN" sz="1600" dirty="0"/>
              <a:t>Corporate Enterprises;</a:t>
            </a:r>
          </a:p>
          <a:p>
            <a:pPr marL="285750" indent="-285750">
              <a:lnSpc>
                <a:spcPct val="150000"/>
              </a:lnSpc>
              <a:buFontTx/>
              <a:buChar char="-"/>
            </a:pPr>
            <a:r>
              <a:rPr lang="en-IN" sz="1600" dirty="0"/>
              <a:t>Limited Liability Partnerships;</a:t>
            </a:r>
          </a:p>
          <a:p>
            <a:pPr marL="285750" indent="-285750">
              <a:lnSpc>
                <a:spcPct val="150000"/>
              </a:lnSpc>
              <a:buFontTx/>
              <a:buChar char="-"/>
            </a:pPr>
            <a:r>
              <a:rPr lang="en-IN" sz="1600" dirty="0"/>
              <a:t>Partnership Firms; and</a:t>
            </a:r>
          </a:p>
          <a:p>
            <a:pPr marL="285750" indent="-285750">
              <a:lnSpc>
                <a:spcPct val="150000"/>
              </a:lnSpc>
              <a:buFontTx/>
              <a:buChar char="-"/>
            </a:pPr>
            <a:r>
              <a:rPr lang="en-IN" sz="1600" dirty="0"/>
              <a:t>Individuals.</a:t>
            </a:r>
          </a:p>
        </p:txBody>
      </p:sp>
      <p:sp>
        <p:nvSpPr>
          <p:cNvPr id="10" name="TextBox 9"/>
          <p:cNvSpPr txBox="1"/>
          <p:nvPr/>
        </p:nvSpPr>
        <p:spPr>
          <a:xfrm>
            <a:off x="350948" y="4347309"/>
            <a:ext cx="3408477" cy="338554"/>
          </a:xfrm>
          <a:prstGeom prst="rect">
            <a:avLst/>
          </a:prstGeom>
          <a:solidFill>
            <a:schemeClr val="accent4">
              <a:lumMod val="60000"/>
              <a:lumOff val="40000"/>
            </a:schemeClr>
          </a:solidFill>
        </p:spPr>
        <p:txBody>
          <a:bodyPr wrap="square" rtlCol="0">
            <a:spAutoFit/>
          </a:bodyPr>
          <a:lstStyle/>
          <a:p>
            <a:pPr algn="ctr"/>
            <a:r>
              <a:rPr lang="en-IN" sz="1600" dirty="0"/>
              <a:t>Scope</a:t>
            </a:r>
          </a:p>
        </p:txBody>
      </p:sp>
      <p:sp>
        <p:nvSpPr>
          <p:cNvPr id="11" name="TextBox 10"/>
          <p:cNvSpPr txBox="1"/>
          <p:nvPr/>
        </p:nvSpPr>
        <p:spPr>
          <a:xfrm>
            <a:off x="684210" y="4754969"/>
            <a:ext cx="2791166" cy="1985159"/>
          </a:xfrm>
          <a:prstGeom prst="rect">
            <a:avLst/>
          </a:prstGeom>
          <a:solidFill>
            <a:schemeClr val="accent1">
              <a:lumMod val="40000"/>
              <a:lumOff val="60000"/>
            </a:schemeClr>
          </a:solidFill>
        </p:spPr>
        <p:txBody>
          <a:bodyPr wrap="square" rtlCol="0">
            <a:spAutoFit/>
          </a:bodyPr>
          <a:lstStyle/>
          <a:p>
            <a:pPr marL="285750" indent="-285750">
              <a:lnSpc>
                <a:spcPct val="150000"/>
              </a:lnSpc>
              <a:buFontTx/>
              <a:buChar char="-"/>
            </a:pPr>
            <a:r>
              <a:rPr lang="en-IN" sz="1600" dirty="0"/>
              <a:t>Insolvency;</a:t>
            </a:r>
          </a:p>
          <a:p>
            <a:pPr marL="285750" indent="-285750">
              <a:lnSpc>
                <a:spcPct val="150000"/>
              </a:lnSpc>
              <a:buFontTx/>
              <a:buChar char="-"/>
            </a:pPr>
            <a:r>
              <a:rPr lang="en-IN" sz="1600" dirty="0"/>
              <a:t>Liquidation;</a:t>
            </a:r>
          </a:p>
          <a:p>
            <a:pPr marL="285750" indent="-285750">
              <a:lnSpc>
                <a:spcPct val="150000"/>
              </a:lnSpc>
              <a:buFontTx/>
              <a:buChar char="-"/>
            </a:pPr>
            <a:r>
              <a:rPr lang="en-IN" sz="1600" dirty="0"/>
              <a:t>Voluntary Liquidation (solvent insolvency); and</a:t>
            </a:r>
          </a:p>
          <a:p>
            <a:pPr marL="285750" indent="-285750">
              <a:lnSpc>
                <a:spcPct val="150000"/>
              </a:lnSpc>
              <a:buFontTx/>
              <a:buChar char="-"/>
            </a:pPr>
            <a:r>
              <a:rPr lang="en-IN" sz="1600" dirty="0"/>
              <a:t>Bankruptcy</a:t>
            </a:r>
          </a:p>
        </p:txBody>
      </p:sp>
      <p:sp>
        <p:nvSpPr>
          <p:cNvPr id="12" name="TextBox 11"/>
          <p:cNvSpPr txBox="1"/>
          <p:nvPr/>
        </p:nvSpPr>
        <p:spPr>
          <a:xfrm>
            <a:off x="5117645" y="1414270"/>
            <a:ext cx="6767515" cy="369332"/>
          </a:xfrm>
          <a:prstGeom prst="rect">
            <a:avLst/>
          </a:prstGeom>
          <a:solidFill>
            <a:schemeClr val="accent4">
              <a:lumMod val="60000"/>
              <a:lumOff val="40000"/>
            </a:schemeClr>
          </a:solidFill>
        </p:spPr>
        <p:txBody>
          <a:bodyPr wrap="square" rtlCol="0">
            <a:spAutoFit/>
          </a:bodyPr>
          <a:lstStyle/>
          <a:p>
            <a:pPr algn="ctr"/>
            <a:r>
              <a:rPr lang="en-IN" dirty="0"/>
              <a:t>STRUCTURE</a:t>
            </a:r>
          </a:p>
        </p:txBody>
      </p:sp>
      <p:sp>
        <p:nvSpPr>
          <p:cNvPr id="13" name="TextBox 12"/>
          <p:cNvSpPr txBox="1"/>
          <p:nvPr/>
        </p:nvSpPr>
        <p:spPr>
          <a:xfrm>
            <a:off x="5534480" y="2006418"/>
            <a:ext cx="5872162" cy="646331"/>
          </a:xfrm>
          <a:prstGeom prst="rect">
            <a:avLst/>
          </a:prstGeom>
          <a:solidFill>
            <a:schemeClr val="accent1">
              <a:lumMod val="40000"/>
              <a:lumOff val="60000"/>
            </a:schemeClr>
          </a:solidFill>
        </p:spPr>
        <p:txBody>
          <a:bodyPr wrap="square" rtlCol="0">
            <a:spAutoFit/>
          </a:bodyPr>
          <a:lstStyle/>
          <a:p>
            <a:pPr algn="ctr"/>
            <a:r>
              <a:rPr lang="en-IN" dirty="0"/>
              <a:t>In entirety, the Code has 255 sections which are divided into 5 Parts and 11 Schedules as given below</a:t>
            </a:r>
          </a:p>
        </p:txBody>
      </p:sp>
      <p:sp>
        <p:nvSpPr>
          <p:cNvPr id="16" name="TextBox 15"/>
          <p:cNvSpPr txBox="1"/>
          <p:nvPr/>
        </p:nvSpPr>
        <p:spPr>
          <a:xfrm>
            <a:off x="7390733" y="3119386"/>
            <a:ext cx="2170093" cy="1477328"/>
          </a:xfrm>
          <a:prstGeom prst="rect">
            <a:avLst/>
          </a:prstGeom>
          <a:noFill/>
        </p:spPr>
        <p:txBody>
          <a:bodyPr wrap="square" rtlCol="0">
            <a:spAutoFit/>
          </a:bodyPr>
          <a:lstStyle/>
          <a:p>
            <a:pPr algn="ctr"/>
            <a:r>
              <a:rPr lang="en-IN" b="1" dirty="0"/>
              <a:t>Part II</a:t>
            </a:r>
          </a:p>
          <a:p>
            <a:pPr algn="ctr"/>
            <a:r>
              <a:rPr lang="en-IN" dirty="0"/>
              <a:t>Insolvency Resolution and Liquidation for Corporate Persons</a:t>
            </a:r>
          </a:p>
        </p:txBody>
      </p:sp>
      <p:sp>
        <p:nvSpPr>
          <p:cNvPr id="17" name="TextBox 16"/>
          <p:cNvSpPr txBox="1"/>
          <p:nvPr/>
        </p:nvSpPr>
        <p:spPr>
          <a:xfrm>
            <a:off x="9701194" y="2853703"/>
            <a:ext cx="2225842" cy="1754326"/>
          </a:xfrm>
          <a:prstGeom prst="rect">
            <a:avLst/>
          </a:prstGeom>
          <a:noFill/>
        </p:spPr>
        <p:txBody>
          <a:bodyPr wrap="square" rtlCol="0">
            <a:spAutoFit/>
          </a:bodyPr>
          <a:lstStyle/>
          <a:p>
            <a:pPr algn="ctr"/>
            <a:r>
              <a:rPr lang="en-IN" b="1" dirty="0"/>
              <a:t>Part III</a:t>
            </a:r>
          </a:p>
          <a:p>
            <a:pPr algn="ctr"/>
            <a:r>
              <a:rPr lang="en-IN" dirty="0"/>
              <a:t>Insolvency Resolution and Bankruptcy for individuals and Partnership Firms</a:t>
            </a:r>
          </a:p>
          <a:p>
            <a:endParaRPr lang="en-IN" dirty="0"/>
          </a:p>
        </p:txBody>
      </p:sp>
      <p:sp>
        <p:nvSpPr>
          <p:cNvPr id="18" name="TextBox 17"/>
          <p:cNvSpPr txBox="1"/>
          <p:nvPr/>
        </p:nvSpPr>
        <p:spPr>
          <a:xfrm>
            <a:off x="5222111" y="4685863"/>
            <a:ext cx="2088001" cy="1754326"/>
          </a:xfrm>
          <a:prstGeom prst="rect">
            <a:avLst/>
          </a:prstGeom>
          <a:noFill/>
        </p:spPr>
        <p:txBody>
          <a:bodyPr wrap="square" rtlCol="0">
            <a:spAutoFit/>
          </a:bodyPr>
          <a:lstStyle/>
          <a:p>
            <a:pPr algn="ctr"/>
            <a:r>
              <a:rPr lang="en-IN" b="1" dirty="0"/>
              <a:t>Part IV</a:t>
            </a:r>
          </a:p>
          <a:p>
            <a:pPr algn="ctr"/>
            <a:r>
              <a:rPr lang="en-IN" dirty="0"/>
              <a:t>Regulation of Insolvency Professionals, Agencies and Information Utilities</a:t>
            </a:r>
          </a:p>
        </p:txBody>
      </p:sp>
      <p:sp>
        <p:nvSpPr>
          <p:cNvPr id="19" name="TextBox 18"/>
          <p:cNvSpPr txBox="1"/>
          <p:nvPr/>
        </p:nvSpPr>
        <p:spPr>
          <a:xfrm>
            <a:off x="9701194" y="4754969"/>
            <a:ext cx="2183966" cy="1754326"/>
          </a:xfrm>
          <a:prstGeom prst="rect">
            <a:avLst/>
          </a:prstGeom>
          <a:noFill/>
        </p:spPr>
        <p:txBody>
          <a:bodyPr wrap="square" rtlCol="0">
            <a:spAutoFit/>
          </a:bodyPr>
          <a:lstStyle/>
          <a:p>
            <a:pPr algn="ctr"/>
            <a:r>
              <a:rPr lang="en-IN" b="1" dirty="0"/>
              <a:t>Schedules</a:t>
            </a:r>
          </a:p>
          <a:p>
            <a:pPr algn="ctr"/>
            <a:r>
              <a:rPr lang="en-IN" dirty="0"/>
              <a:t>(11 Schedules)</a:t>
            </a:r>
          </a:p>
          <a:p>
            <a:pPr algn="ctr"/>
            <a:r>
              <a:rPr lang="en-IN" dirty="0"/>
              <a:t>Provides for amendments to be carried out in other statues </a:t>
            </a:r>
          </a:p>
        </p:txBody>
      </p:sp>
      <p:sp>
        <p:nvSpPr>
          <p:cNvPr id="28" name="Rectangle 27"/>
          <p:cNvSpPr/>
          <p:nvPr/>
        </p:nvSpPr>
        <p:spPr>
          <a:xfrm>
            <a:off x="7380296" y="4939635"/>
            <a:ext cx="2180530" cy="1569660"/>
          </a:xfrm>
          <a:prstGeom prst="rect">
            <a:avLst/>
          </a:prstGeom>
        </p:spPr>
        <p:txBody>
          <a:bodyPr wrap="square">
            <a:spAutoFit/>
          </a:bodyPr>
          <a:lstStyle/>
          <a:p>
            <a:pPr algn="ctr"/>
            <a:r>
              <a:rPr lang="en-IN" sz="1600" b="1" dirty="0"/>
              <a:t>Part V</a:t>
            </a:r>
          </a:p>
          <a:p>
            <a:pPr algn="ctr"/>
            <a:r>
              <a:rPr lang="en-IN" sz="1600" dirty="0"/>
              <a:t>Miscellaneous (enables amendments in other statues such as Companies Act 2013)</a:t>
            </a:r>
          </a:p>
        </p:txBody>
      </p:sp>
      <p:sp>
        <p:nvSpPr>
          <p:cNvPr id="30" name="Rectangle 29"/>
          <p:cNvSpPr/>
          <p:nvPr/>
        </p:nvSpPr>
        <p:spPr>
          <a:xfrm>
            <a:off x="5396610" y="3423979"/>
            <a:ext cx="1739002" cy="923330"/>
          </a:xfrm>
          <a:prstGeom prst="rect">
            <a:avLst/>
          </a:prstGeom>
        </p:spPr>
        <p:txBody>
          <a:bodyPr wrap="square">
            <a:spAutoFit/>
          </a:bodyPr>
          <a:lstStyle/>
          <a:p>
            <a:pPr algn="ctr"/>
            <a:r>
              <a:rPr lang="en-IN" b="1" dirty="0"/>
              <a:t>Part I</a:t>
            </a:r>
          </a:p>
          <a:p>
            <a:pPr algn="ctr"/>
            <a:r>
              <a:rPr lang="en-IN" dirty="0"/>
              <a:t>Preliminary</a:t>
            </a:r>
          </a:p>
          <a:p>
            <a:pPr algn="ctr"/>
            <a:r>
              <a:rPr lang="en-IN" dirty="0"/>
              <a:t>(Definitions)</a:t>
            </a:r>
          </a:p>
        </p:txBody>
      </p:sp>
    </p:spTree>
    <p:extLst>
      <p:ext uri="{BB962C8B-B14F-4D97-AF65-F5344CB8AC3E}">
        <p14:creationId xmlns:p14="http://schemas.microsoft.com/office/powerpoint/2010/main" val="33439828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1" y="1049681"/>
            <a:ext cx="2880917" cy="400110"/>
          </a:xfrm>
          <a:prstGeom prst="rect">
            <a:avLst/>
          </a:prstGeom>
        </p:spPr>
        <p:txBody>
          <a:bodyPr wrap="none">
            <a:spAutoFit/>
          </a:bodyPr>
          <a:lstStyle/>
          <a:p>
            <a:pPr algn="just"/>
            <a:r>
              <a:rPr lang="en-IN" sz="2000" u="sng" dirty="0"/>
              <a:t>Framework of the Code</a:t>
            </a:r>
            <a:endParaRPr lang="en-IN" u="sng" dirty="0"/>
          </a:p>
        </p:txBody>
      </p:sp>
      <p:sp>
        <p:nvSpPr>
          <p:cNvPr id="20" name="Down Arrow 19"/>
          <p:cNvSpPr/>
          <p:nvPr/>
        </p:nvSpPr>
        <p:spPr>
          <a:xfrm>
            <a:off x="3086062" y="2688724"/>
            <a:ext cx="380298" cy="470263"/>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p:cNvSpPr txBox="1"/>
          <p:nvPr/>
        </p:nvSpPr>
        <p:spPr>
          <a:xfrm>
            <a:off x="1217839" y="2124075"/>
            <a:ext cx="4276725" cy="461665"/>
          </a:xfrm>
          <a:prstGeom prst="rect">
            <a:avLst/>
          </a:prstGeom>
          <a:solidFill>
            <a:schemeClr val="accent1">
              <a:lumMod val="60000"/>
              <a:lumOff val="40000"/>
            </a:schemeClr>
          </a:solidFill>
        </p:spPr>
        <p:txBody>
          <a:bodyPr wrap="square" rtlCol="0">
            <a:spAutoFit/>
          </a:bodyPr>
          <a:lstStyle/>
          <a:p>
            <a:pPr algn="ctr"/>
            <a:r>
              <a:rPr lang="en-IN" sz="2400" dirty="0"/>
              <a:t>Regulator</a:t>
            </a:r>
          </a:p>
        </p:txBody>
      </p:sp>
      <p:sp>
        <p:nvSpPr>
          <p:cNvPr id="22" name="TextBox 21"/>
          <p:cNvSpPr txBox="1"/>
          <p:nvPr/>
        </p:nvSpPr>
        <p:spPr>
          <a:xfrm>
            <a:off x="474890" y="3148910"/>
            <a:ext cx="5602642" cy="830997"/>
          </a:xfrm>
          <a:prstGeom prst="rect">
            <a:avLst/>
          </a:prstGeom>
          <a:solidFill>
            <a:schemeClr val="accent1">
              <a:lumMod val="60000"/>
              <a:lumOff val="40000"/>
            </a:schemeClr>
          </a:solidFill>
        </p:spPr>
        <p:txBody>
          <a:bodyPr wrap="square" rtlCol="0">
            <a:spAutoFit/>
          </a:bodyPr>
          <a:lstStyle/>
          <a:p>
            <a:pPr algn="ctr"/>
            <a:r>
              <a:rPr lang="en-IN" sz="2400" dirty="0"/>
              <a:t>Insolvency and Bankruptcy Board of India (IBBI)</a:t>
            </a:r>
          </a:p>
        </p:txBody>
      </p:sp>
      <p:sp>
        <p:nvSpPr>
          <p:cNvPr id="23" name="TextBox 22"/>
          <p:cNvSpPr txBox="1"/>
          <p:nvPr/>
        </p:nvSpPr>
        <p:spPr>
          <a:xfrm>
            <a:off x="430349" y="4679983"/>
            <a:ext cx="5602642" cy="1754326"/>
          </a:xfrm>
          <a:prstGeom prst="rect">
            <a:avLst/>
          </a:prstGeom>
          <a:solidFill>
            <a:schemeClr val="accent1">
              <a:lumMod val="60000"/>
              <a:lumOff val="40000"/>
            </a:schemeClr>
          </a:solidFill>
        </p:spPr>
        <p:txBody>
          <a:bodyPr wrap="square" rtlCol="0">
            <a:spAutoFit/>
          </a:bodyPr>
          <a:lstStyle/>
          <a:p>
            <a:pPr marL="443230" indent="-443230">
              <a:lnSpc>
                <a:spcPct val="150000"/>
              </a:lnSpc>
              <a:buFont typeface="Wingdings" panose="05000000000000000000" pitchFamily="2" charset="2"/>
              <a:buChar char="q"/>
            </a:pPr>
            <a:r>
              <a:rPr lang="en-IN" sz="2400" dirty="0"/>
              <a:t>Insolvency Professional Agencies;</a:t>
            </a:r>
          </a:p>
          <a:p>
            <a:pPr marL="443230" indent="-443230">
              <a:lnSpc>
                <a:spcPct val="150000"/>
              </a:lnSpc>
              <a:buFont typeface="Wingdings" panose="05000000000000000000" pitchFamily="2" charset="2"/>
              <a:buChar char="q"/>
            </a:pPr>
            <a:r>
              <a:rPr lang="en-IN" sz="2400" dirty="0"/>
              <a:t>Insolvency Professionals; and</a:t>
            </a:r>
          </a:p>
          <a:p>
            <a:pPr marL="443230" indent="-443230">
              <a:lnSpc>
                <a:spcPct val="150000"/>
              </a:lnSpc>
              <a:buFont typeface="Wingdings" panose="05000000000000000000" pitchFamily="2" charset="2"/>
              <a:buChar char="q"/>
            </a:pPr>
            <a:r>
              <a:rPr lang="en-IN" sz="2400" dirty="0"/>
              <a:t>Information Utilities</a:t>
            </a:r>
          </a:p>
        </p:txBody>
      </p:sp>
      <p:sp>
        <p:nvSpPr>
          <p:cNvPr id="24" name="Down Arrow 23"/>
          <p:cNvSpPr/>
          <p:nvPr/>
        </p:nvSpPr>
        <p:spPr>
          <a:xfrm>
            <a:off x="3086062" y="4172411"/>
            <a:ext cx="380298" cy="470263"/>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TextBox 24"/>
          <p:cNvSpPr txBox="1"/>
          <p:nvPr/>
        </p:nvSpPr>
        <p:spPr>
          <a:xfrm>
            <a:off x="7083514" y="1612446"/>
            <a:ext cx="4046449" cy="461665"/>
          </a:xfrm>
          <a:prstGeom prst="rect">
            <a:avLst/>
          </a:prstGeom>
          <a:solidFill>
            <a:schemeClr val="accent1">
              <a:lumMod val="60000"/>
              <a:lumOff val="40000"/>
            </a:schemeClr>
          </a:solidFill>
        </p:spPr>
        <p:txBody>
          <a:bodyPr wrap="square" rtlCol="0">
            <a:spAutoFit/>
          </a:bodyPr>
          <a:lstStyle/>
          <a:p>
            <a:pPr algn="ctr"/>
            <a:r>
              <a:rPr lang="en-IN" sz="2400" dirty="0"/>
              <a:t>Adjudicator</a:t>
            </a:r>
          </a:p>
        </p:txBody>
      </p:sp>
      <p:sp>
        <p:nvSpPr>
          <p:cNvPr id="26" name="Left Brace 25"/>
          <p:cNvSpPr/>
          <p:nvPr/>
        </p:nvSpPr>
        <p:spPr>
          <a:xfrm rot="5400000">
            <a:off x="8950175" y="1395547"/>
            <a:ext cx="432104" cy="2376569"/>
          </a:xfrm>
          <a:prstGeom prst="leftBrace">
            <a:avLst/>
          </a:prstGeom>
          <a:noFill/>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7" name="TextBox 26"/>
          <p:cNvSpPr txBox="1"/>
          <p:nvPr/>
        </p:nvSpPr>
        <p:spPr>
          <a:xfrm>
            <a:off x="6133660" y="2777520"/>
            <a:ext cx="3009195" cy="830997"/>
          </a:xfrm>
          <a:prstGeom prst="rect">
            <a:avLst/>
          </a:prstGeom>
          <a:solidFill>
            <a:schemeClr val="accent1">
              <a:lumMod val="60000"/>
              <a:lumOff val="40000"/>
            </a:schemeClr>
          </a:solidFill>
        </p:spPr>
        <p:txBody>
          <a:bodyPr wrap="square" rtlCol="0">
            <a:spAutoFit/>
          </a:bodyPr>
          <a:lstStyle/>
          <a:p>
            <a:pPr algn="ctr"/>
            <a:r>
              <a:rPr lang="en-IN" sz="2400" dirty="0"/>
              <a:t>National Company Law Tribunal</a:t>
            </a:r>
          </a:p>
        </p:txBody>
      </p:sp>
      <p:sp>
        <p:nvSpPr>
          <p:cNvPr id="29" name="TextBox 28"/>
          <p:cNvSpPr txBox="1"/>
          <p:nvPr/>
        </p:nvSpPr>
        <p:spPr>
          <a:xfrm>
            <a:off x="9393326" y="2734058"/>
            <a:ext cx="2698662" cy="830997"/>
          </a:xfrm>
          <a:prstGeom prst="rect">
            <a:avLst/>
          </a:prstGeom>
          <a:solidFill>
            <a:schemeClr val="accent1">
              <a:lumMod val="60000"/>
              <a:lumOff val="40000"/>
            </a:schemeClr>
          </a:solidFill>
        </p:spPr>
        <p:txBody>
          <a:bodyPr wrap="square" rtlCol="0">
            <a:spAutoFit/>
          </a:bodyPr>
          <a:lstStyle/>
          <a:p>
            <a:pPr algn="ctr"/>
            <a:r>
              <a:rPr lang="en-IN" sz="2400" dirty="0"/>
              <a:t>Debt Recovery Tribunal </a:t>
            </a:r>
          </a:p>
        </p:txBody>
      </p:sp>
      <p:sp>
        <p:nvSpPr>
          <p:cNvPr id="31" name="TextBox 30"/>
          <p:cNvSpPr txBox="1"/>
          <p:nvPr/>
        </p:nvSpPr>
        <p:spPr>
          <a:xfrm>
            <a:off x="6361818" y="4169626"/>
            <a:ext cx="2164639" cy="830997"/>
          </a:xfrm>
          <a:prstGeom prst="rect">
            <a:avLst/>
          </a:prstGeom>
          <a:solidFill>
            <a:schemeClr val="accent1">
              <a:lumMod val="60000"/>
              <a:lumOff val="40000"/>
            </a:schemeClr>
          </a:solidFill>
        </p:spPr>
        <p:txBody>
          <a:bodyPr wrap="square" rtlCol="0">
            <a:spAutoFit/>
          </a:bodyPr>
          <a:lstStyle/>
          <a:p>
            <a:pPr algn="ctr"/>
            <a:r>
              <a:rPr lang="en-IN" sz="2400" dirty="0"/>
              <a:t>Corporate Entities</a:t>
            </a:r>
          </a:p>
        </p:txBody>
      </p:sp>
      <p:sp>
        <p:nvSpPr>
          <p:cNvPr id="32" name="TextBox 31"/>
          <p:cNvSpPr txBox="1"/>
          <p:nvPr/>
        </p:nvSpPr>
        <p:spPr>
          <a:xfrm>
            <a:off x="9158288" y="4169626"/>
            <a:ext cx="2933700" cy="830997"/>
          </a:xfrm>
          <a:prstGeom prst="rect">
            <a:avLst/>
          </a:prstGeom>
          <a:solidFill>
            <a:schemeClr val="accent1">
              <a:lumMod val="60000"/>
              <a:lumOff val="40000"/>
            </a:schemeClr>
          </a:solidFill>
        </p:spPr>
        <p:txBody>
          <a:bodyPr wrap="square" rtlCol="0">
            <a:spAutoFit/>
          </a:bodyPr>
          <a:lstStyle/>
          <a:p>
            <a:pPr algn="ctr"/>
            <a:r>
              <a:rPr lang="en-IN" sz="2400" dirty="0"/>
              <a:t>Non-Corporate Entities</a:t>
            </a:r>
          </a:p>
        </p:txBody>
      </p:sp>
      <p:sp>
        <p:nvSpPr>
          <p:cNvPr id="33" name="TextBox 32"/>
          <p:cNvSpPr txBox="1"/>
          <p:nvPr/>
        </p:nvSpPr>
        <p:spPr>
          <a:xfrm>
            <a:off x="6133660" y="5577688"/>
            <a:ext cx="3000374" cy="461665"/>
          </a:xfrm>
          <a:prstGeom prst="rect">
            <a:avLst/>
          </a:prstGeom>
          <a:solidFill>
            <a:schemeClr val="accent1">
              <a:lumMod val="60000"/>
              <a:lumOff val="40000"/>
            </a:schemeClr>
          </a:solidFill>
        </p:spPr>
        <p:txBody>
          <a:bodyPr wrap="square" rtlCol="0">
            <a:spAutoFit/>
          </a:bodyPr>
          <a:lstStyle/>
          <a:p>
            <a:pPr algn="ctr"/>
            <a:r>
              <a:rPr lang="en-IN" sz="2400" dirty="0"/>
              <a:t>Companies/LLPs</a:t>
            </a:r>
          </a:p>
        </p:txBody>
      </p:sp>
      <p:sp>
        <p:nvSpPr>
          <p:cNvPr id="34" name="TextBox 33"/>
          <p:cNvSpPr txBox="1"/>
          <p:nvPr/>
        </p:nvSpPr>
        <p:spPr>
          <a:xfrm>
            <a:off x="9393326" y="5639764"/>
            <a:ext cx="2698662" cy="830997"/>
          </a:xfrm>
          <a:prstGeom prst="rect">
            <a:avLst/>
          </a:prstGeom>
          <a:solidFill>
            <a:schemeClr val="accent1">
              <a:lumMod val="60000"/>
              <a:lumOff val="40000"/>
            </a:schemeClr>
          </a:solidFill>
        </p:spPr>
        <p:txBody>
          <a:bodyPr wrap="square" rtlCol="0">
            <a:spAutoFit/>
          </a:bodyPr>
          <a:lstStyle/>
          <a:p>
            <a:pPr algn="ctr"/>
            <a:r>
              <a:rPr lang="en-IN" sz="2400" dirty="0"/>
              <a:t>Individuals and Partnership Firms</a:t>
            </a:r>
          </a:p>
        </p:txBody>
      </p:sp>
      <p:sp>
        <p:nvSpPr>
          <p:cNvPr id="35" name="Down Arrow 34"/>
          <p:cNvSpPr/>
          <p:nvPr/>
        </p:nvSpPr>
        <p:spPr>
          <a:xfrm>
            <a:off x="7253989" y="3641755"/>
            <a:ext cx="380298" cy="470263"/>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Down Arrow 35"/>
          <p:cNvSpPr/>
          <p:nvPr/>
        </p:nvSpPr>
        <p:spPr>
          <a:xfrm>
            <a:off x="10434989" y="3598367"/>
            <a:ext cx="380298" cy="470263"/>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Down Arrow 36"/>
          <p:cNvSpPr/>
          <p:nvPr/>
        </p:nvSpPr>
        <p:spPr>
          <a:xfrm>
            <a:off x="7253988" y="5046512"/>
            <a:ext cx="380298" cy="470263"/>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Down Arrow 37"/>
          <p:cNvSpPr/>
          <p:nvPr/>
        </p:nvSpPr>
        <p:spPr>
          <a:xfrm>
            <a:off x="10434989" y="5097320"/>
            <a:ext cx="380298" cy="470263"/>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7419826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1" y="1049681"/>
            <a:ext cx="2637260" cy="400110"/>
          </a:xfrm>
          <a:prstGeom prst="rect">
            <a:avLst/>
          </a:prstGeom>
        </p:spPr>
        <p:txBody>
          <a:bodyPr wrap="none">
            <a:spAutoFit/>
          </a:bodyPr>
          <a:lstStyle/>
          <a:p>
            <a:pPr algn="just"/>
            <a:r>
              <a:rPr lang="en-US" sz="2000" u="sng" dirty="0"/>
              <a:t>Important Definitions</a:t>
            </a:r>
            <a:endParaRPr lang="en-IN" u="sng" dirty="0"/>
          </a:p>
        </p:txBody>
      </p:sp>
      <p:sp>
        <p:nvSpPr>
          <p:cNvPr id="4" name="Rectangle 3"/>
          <p:cNvSpPr/>
          <p:nvPr/>
        </p:nvSpPr>
        <p:spPr>
          <a:xfrm>
            <a:off x="684211" y="1674950"/>
            <a:ext cx="10484532" cy="4247317"/>
          </a:xfrm>
          <a:prstGeom prst="rect">
            <a:avLst/>
          </a:prstGeom>
        </p:spPr>
        <p:txBody>
          <a:bodyPr wrap="square">
            <a:spAutoFit/>
          </a:bodyPr>
          <a:lstStyle/>
          <a:p>
            <a:pPr marL="285750" indent="-285750">
              <a:buFont typeface="Wingdings" panose="05000000000000000000" pitchFamily="2" charset="2"/>
              <a:buChar char="v"/>
            </a:pPr>
            <a:r>
              <a:rPr lang="en-IN" dirty="0"/>
              <a:t>“Corporate Debtor” means a corporate person who owes a debt to any person. [Section 3(8)]    which includes Companies and LLP shall not include any financial service provider.</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“Creditor” means any person to whom a debt is owed and includes a financial creditor, an operational creditor, a secured creditor, an unsecured creditor and a decree‐holder. [Section 3(10)]</a:t>
            </a:r>
            <a:endParaRPr lang="en-IN"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“Debt” means a liability or obligation in respect of a claim which is due from any person and includes a financial debt and operational debt. [Section 3(11)]</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“Default” means non‐payment of debt when whole or any part or instalment of the amount of debt has become due and payable and is not repaid by the debtor or the corporate debtor, as the case may be. [Section 3(12)]</a:t>
            </a:r>
          </a:p>
          <a:p>
            <a:pPr marL="285750" indent="-285750">
              <a:buFont typeface="Wingdings" panose="05000000000000000000" pitchFamily="2" charset="2"/>
              <a:buChar char="v"/>
            </a:pPr>
            <a:endParaRPr lang="en-US" dirty="0"/>
          </a:p>
          <a:p>
            <a:endParaRPr lang="en-IN" dirty="0"/>
          </a:p>
        </p:txBody>
      </p:sp>
    </p:spTree>
    <p:extLst>
      <p:ext uri="{BB962C8B-B14F-4D97-AF65-F5344CB8AC3E}">
        <p14:creationId xmlns:p14="http://schemas.microsoft.com/office/powerpoint/2010/main" val="13809468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1" y="1049681"/>
            <a:ext cx="2637260" cy="400110"/>
          </a:xfrm>
          <a:prstGeom prst="rect">
            <a:avLst/>
          </a:prstGeom>
        </p:spPr>
        <p:txBody>
          <a:bodyPr wrap="none">
            <a:spAutoFit/>
          </a:bodyPr>
          <a:lstStyle/>
          <a:p>
            <a:pPr algn="just"/>
            <a:r>
              <a:rPr lang="en-US" sz="2000" u="sng" dirty="0"/>
              <a:t>Important Definitions</a:t>
            </a:r>
            <a:endParaRPr lang="en-IN" u="sng" dirty="0"/>
          </a:p>
        </p:txBody>
      </p:sp>
      <p:sp>
        <p:nvSpPr>
          <p:cNvPr id="4" name="Rectangle 3"/>
          <p:cNvSpPr/>
          <p:nvPr/>
        </p:nvSpPr>
        <p:spPr>
          <a:xfrm>
            <a:off x="684211" y="1674950"/>
            <a:ext cx="10484532" cy="5909310"/>
          </a:xfrm>
          <a:prstGeom prst="rect">
            <a:avLst/>
          </a:prstGeom>
        </p:spPr>
        <p:txBody>
          <a:bodyPr wrap="square">
            <a:spAutoFit/>
          </a:bodyPr>
          <a:lstStyle/>
          <a:p>
            <a:pPr marL="285750" indent="-285750">
              <a:buFont typeface="Wingdings" panose="05000000000000000000" pitchFamily="2" charset="2"/>
              <a:buChar char="v"/>
            </a:pPr>
            <a:r>
              <a:rPr lang="en-US" dirty="0"/>
              <a:t>“Dispute” includes a suit or arbitration proceedings relating to:</a:t>
            </a:r>
          </a:p>
          <a:p>
            <a:r>
              <a:rPr lang="en-US" dirty="0"/>
              <a:t>      (a) the existence of the amount of debt;</a:t>
            </a:r>
          </a:p>
          <a:p>
            <a:r>
              <a:rPr lang="en-US" dirty="0"/>
              <a:t>      (b) the quality of goods or service; or</a:t>
            </a:r>
          </a:p>
          <a:p>
            <a:r>
              <a:rPr lang="en-US" dirty="0"/>
              <a:t>      (c )the breach of a representation or warranty. [Section 5(6)]</a:t>
            </a:r>
          </a:p>
          <a:p>
            <a:endParaRPr lang="en-US" dirty="0"/>
          </a:p>
          <a:p>
            <a:pPr marL="285750" indent="-285750">
              <a:buFont typeface="Wingdings" panose="05000000000000000000" pitchFamily="2" charset="2"/>
              <a:buChar char="v"/>
            </a:pPr>
            <a:r>
              <a:rPr lang="en-US" dirty="0"/>
              <a:t> “Insolvency Resolution Process Period” means the period of 180 days beginning from the insolvency commencement date and ending on 180 day [Section 5(14)]. This can be extended by 90 days but only one extension is allowed. [Section 12(3)].</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“Insolvency Resolution Process Costs” means—</a:t>
            </a:r>
          </a:p>
          <a:p>
            <a:r>
              <a:rPr lang="en-US" dirty="0"/>
              <a:t>      (a) the amount of any interim finance and the costs incurred in raising such finance; </a:t>
            </a:r>
          </a:p>
          <a:p>
            <a:r>
              <a:rPr lang="en-US" dirty="0"/>
              <a:t>      (b) the fees payable to any person acting as a resolution professional;</a:t>
            </a:r>
          </a:p>
          <a:p>
            <a:r>
              <a:rPr lang="en-US" dirty="0"/>
              <a:t>      (c) any costs incurred by the resolution professional in running the business of the corporate 	debtor as a going concern; </a:t>
            </a:r>
          </a:p>
          <a:p>
            <a:r>
              <a:rPr lang="en-US" dirty="0"/>
              <a:t>      (d) any costs incurred at the expense of the Government to facilitate the insolvency resolution    	process; and </a:t>
            </a:r>
          </a:p>
          <a:p>
            <a:r>
              <a:rPr lang="en-US" dirty="0"/>
              <a:t>     (e) any other costs as may be specified by the Board. [Section 5(13)]</a:t>
            </a:r>
          </a:p>
          <a:p>
            <a:pPr marL="285750" indent="-285750">
              <a:buFont typeface="Wingdings" panose="05000000000000000000" pitchFamily="2" charset="2"/>
              <a:buChar char="v"/>
            </a:pPr>
            <a:endParaRPr lang="en-US" dirty="0"/>
          </a:p>
          <a:p>
            <a:endParaRPr lang="en-US" dirty="0"/>
          </a:p>
          <a:p>
            <a:pPr marL="285750" indent="-285750">
              <a:buFont typeface="Wingdings" panose="05000000000000000000" pitchFamily="2" charset="2"/>
              <a:buChar char="v"/>
            </a:pPr>
            <a:endParaRPr lang="en-US" dirty="0"/>
          </a:p>
          <a:p>
            <a:endParaRPr lang="en-IN" dirty="0"/>
          </a:p>
        </p:txBody>
      </p:sp>
    </p:spTree>
    <p:extLst>
      <p:ext uri="{BB962C8B-B14F-4D97-AF65-F5344CB8AC3E}">
        <p14:creationId xmlns:p14="http://schemas.microsoft.com/office/powerpoint/2010/main" val="11942652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711465" y="1197819"/>
            <a:ext cx="2300630" cy="400110"/>
          </a:xfrm>
          <a:prstGeom prst="rect">
            <a:avLst/>
          </a:prstGeom>
        </p:spPr>
        <p:txBody>
          <a:bodyPr wrap="none">
            <a:spAutoFit/>
          </a:bodyPr>
          <a:lstStyle/>
          <a:p>
            <a:pPr algn="just"/>
            <a:r>
              <a:rPr lang="en-IN" sz="2000" u="sng" dirty="0"/>
              <a:t>Categories of CIRP</a:t>
            </a:r>
            <a:endParaRPr lang="en-IN" u="sng" dirty="0"/>
          </a:p>
        </p:txBody>
      </p:sp>
      <p:sp>
        <p:nvSpPr>
          <p:cNvPr id="5" name="TextBox 4"/>
          <p:cNvSpPr txBox="1"/>
          <p:nvPr/>
        </p:nvSpPr>
        <p:spPr>
          <a:xfrm>
            <a:off x="684211" y="1783376"/>
            <a:ext cx="4586287" cy="369332"/>
          </a:xfrm>
          <a:prstGeom prst="rect">
            <a:avLst/>
          </a:prstGeom>
          <a:solidFill>
            <a:schemeClr val="accent4">
              <a:lumMod val="60000"/>
              <a:lumOff val="40000"/>
            </a:schemeClr>
          </a:solidFill>
        </p:spPr>
        <p:txBody>
          <a:bodyPr wrap="square" rtlCol="0">
            <a:spAutoFit/>
          </a:bodyPr>
          <a:lstStyle/>
          <a:p>
            <a:pPr algn="ctr"/>
            <a:r>
              <a:rPr lang="en-IN" b="1" dirty="0"/>
              <a:t>Categories of CIRP by</a:t>
            </a:r>
          </a:p>
        </p:txBody>
      </p:sp>
      <p:sp>
        <p:nvSpPr>
          <p:cNvPr id="7" name="TextBox 6"/>
          <p:cNvSpPr txBox="1"/>
          <p:nvPr/>
        </p:nvSpPr>
        <p:spPr>
          <a:xfrm>
            <a:off x="998536" y="2354876"/>
            <a:ext cx="3943350" cy="1676741"/>
          </a:xfrm>
          <a:prstGeom prst="rect">
            <a:avLst/>
          </a:prstGeom>
          <a:solidFill>
            <a:schemeClr val="accent1">
              <a:lumMod val="60000"/>
              <a:lumOff val="40000"/>
            </a:schemeClr>
          </a:solidFill>
        </p:spPr>
        <p:txBody>
          <a:bodyPr wrap="square" rtlCol="0">
            <a:spAutoFit/>
          </a:bodyPr>
          <a:lstStyle/>
          <a:p>
            <a:pPr marL="285750" indent="-285750">
              <a:lnSpc>
                <a:spcPct val="200000"/>
              </a:lnSpc>
              <a:buFontTx/>
              <a:buChar char="-"/>
            </a:pPr>
            <a:r>
              <a:rPr lang="en-IN" dirty="0"/>
              <a:t>Financial Creditor;</a:t>
            </a:r>
          </a:p>
          <a:p>
            <a:pPr marL="285750" indent="-285750">
              <a:lnSpc>
                <a:spcPct val="200000"/>
              </a:lnSpc>
              <a:buFontTx/>
              <a:buChar char="-"/>
            </a:pPr>
            <a:r>
              <a:rPr lang="en-IN" dirty="0"/>
              <a:t>Operation Creditor; and</a:t>
            </a:r>
          </a:p>
          <a:p>
            <a:pPr marL="285750" indent="-285750">
              <a:lnSpc>
                <a:spcPct val="200000"/>
              </a:lnSpc>
              <a:buFontTx/>
              <a:buChar char="-"/>
            </a:pPr>
            <a:r>
              <a:rPr lang="en-IN" dirty="0"/>
              <a:t>Corporate Debtor</a:t>
            </a:r>
          </a:p>
        </p:txBody>
      </p:sp>
      <p:sp>
        <p:nvSpPr>
          <p:cNvPr id="8" name="TextBox 7"/>
          <p:cNvSpPr txBox="1"/>
          <p:nvPr/>
        </p:nvSpPr>
        <p:spPr>
          <a:xfrm>
            <a:off x="684210" y="4458035"/>
            <a:ext cx="4586288" cy="369332"/>
          </a:xfrm>
          <a:prstGeom prst="rect">
            <a:avLst/>
          </a:prstGeom>
          <a:solidFill>
            <a:schemeClr val="accent4">
              <a:lumMod val="60000"/>
              <a:lumOff val="40000"/>
            </a:schemeClr>
          </a:solidFill>
        </p:spPr>
        <p:txBody>
          <a:bodyPr wrap="square" rtlCol="0">
            <a:spAutoFit/>
          </a:bodyPr>
          <a:lstStyle/>
          <a:p>
            <a:pPr algn="ctr"/>
            <a:r>
              <a:rPr lang="en-IN" b="1" dirty="0"/>
              <a:t>What is CIRP?</a:t>
            </a:r>
          </a:p>
        </p:txBody>
      </p:sp>
      <p:sp>
        <p:nvSpPr>
          <p:cNvPr id="9" name="TextBox 8"/>
          <p:cNvSpPr txBox="1"/>
          <p:nvPr/>
        </p:nvSpPr>
        <p:spPr>
          <a:xfrm>
            <a:off x="998536" y="5126651"/>
            <a:ext cx="3943350" cy="1477328"/>
          </a:xfrm>
          <a:prstGeom prst="rect">
            <a:avLst/>
          </a:prstGeom>
          <a:solidFill>
            <a:schemeClr val="accent1">
              <a:lumMod val="60000"/>
              <a:lumOff val="40000"/>
            </a:schemeClr>
          </a:solidFill>
        </p:spPr>
        <p:txBody>
          <a:bodyPr wrap="square" rtlCol="0">
            <a:spAutoFit/>
          </a:bodyPr>
          <a:lstStyle/>
          <a:p>
            <a:pPr algn="just"/>
            <a:r>
              <a:rPr lang="en-IN" b="1" dirty="0"/>
              <a:t>“CIRP” </a:t>
            </a:r>
            <a:r>
              <a:rPr lang="en-IN" dirty="0"/>
              <a:t>is a recovery mechanism made available to creditors under IBC, 2016 if Corporate Debtor is unable to repay debt aimed at balancing interest of stakeholders.</a:t>
            </a:r>
            <a:endParaRPr lang="en-IN" b="1" dirty="0"/>
          </a:p>
        </p:txBody>
      </p:sp>
      <p:graphicFrame>
        <p:nvGraphicFramePr>
          <p:cNvPr id="14" name="Diagram 13"/>
          <p:cNvGraphicFramePr/>
          <p:nvPr>
            <p:extLst>
              <p:ext uri="{D42A27DB-BD31-4B8C-83A1-F6EECF244321}">
                <p14:modId xmlns:p14="http://schemas.microsoft.com/office/powerpoint/2010/main" val="3194293803"/>
              </p:ext>
            </p:extLst>
          </p:nvPr>
        </p:nvGraphicFramePr>
        <p:xfrm>
          <a:off x="5791200" y="1317171"/>
          <a:ext cx="5606143" cy="5286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98660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538" y="1197819"/>
            <a:ext cx="2354491" cy="400110"/>
          </a:xfrm>
          <a:prstGeom prst="rect">
            <a:avLst/>
          </a:prstGeom>
        </p:spPr>
        <p:txBody>
          <a:bodyPr wrap="none">
            <a:spAutoFit/>
          </a:bodyPr>
          <a:lstStyle/>
          <a:p>
            <a:pPr algn="just"/>
            <a:r>
              <a:rPr lang="en-IN" sz="2000" u="sng" dirty="0"/>
              <a:t>Broad CIRP Process</a:t>
            </a:r>
            <a:endParaRPr lang="en-IN" u="sng" dirty="0"/>
          </a:p>
        </p:txBody>
      </p:sp>
      <p:sp>
        <p:nvSpPr>
          <p:cNvPr id="29" name="TextBox 28"/>
          <p:cNvSpPr txBox="1"/>
          <p:nvPr/>
        </p:nvSpPr>
        <p:spPr>
          <a:xfrm>
            <a:off x="1588180" y="2200684"/>
            <a:ext cx="9372600" cy="307777"/>
          </a:xfrm>
          <a:prstGeom prst="rect">
            <a:avLst/>
          </a:prstGeom>
          <a:solidFill>
            <a:schemeClr val="accent1">
              <a:lumMod val="40000"/>
              <a:lumOff val="60000"/>
            </a:schemeClr>
          </a:solidFill>
        </p:spPr>
        <p:txBody>
          <a:bodyPr wrap="square" rtlCol="0">
            <a:spAutoFit/>
          </a:bodyPr>
          <a:lstStyle/>
          <a:p>
            <a:pPr algn="ctr"/>
            <a:r>
              <a:rPr lang="en-IN" sz="1400" dirty="0"/>
              <a:t>Collation of claims and constitution of committee of creditors by Interim Resolution Professional</a:t>
            </a:r>
          </a:p>
        </p:txBody>
      </p:sp>
      <p:sp>
        <p:nvSpPr>
          <p:cNvPr id="30" name="TextBox 29"/>
          <p:cNvSpPr txBox="1"/>
          <p:nvPr/>
        </p:nvSpPr>
        <p:spPr>
          <a:xfrm>
            <a:off x="1561053" y="2717768"/>
            <a:ext cx="9372600" cy="523220"/>
          </a:xfrm>
          <a:prstGeom prst="rect">
            <a:avLst/>
          </a:prstGeom>
          <a:solidFill>
            <a:schemeClr val="accent1">
              <a:lumMod val="40000"/>
              <a:lumOff val="60000"/>
            </a:schemeClr>
          </a:solidFill>
        </p:spPr>
        <p:txBody>
          <a:bodyPr wrap="square" rtlCol="0">
            <a:spAutoFit/>
          </a:bodyPr>
          <a:lstStyle/>
          <a:p>
            <a:pPr algn="ctr"/>
            <a:r>
              <a:rPr lang="en-IN" sz="1400" dirty="0"/>
              <a:t>Appointment of Resolution Professional in the creditors meeting held within 7 days of constitution of committee of creditors</a:t>
            </a:r>
          </a:p>
        </p:txBody>
      </p:sp>
      <p:sp>
        <p:nvSpPr>
          <p:cNvPr id="31" name="TextBox 30"/>
          <p:cNvSpPr txBox="1"/>
          <p:nvPr/>
        </p:nvSpPr>
        <p:spPr>
          <a:xfrm>
            <a:off x="1571624" y="3462097"/>
            <a:ext cx="9372600" cy="307777"/>
          </a:xfrm>
          <a:prstGeom prst="rect">
            <a:avLst/>
          </a:prstGeom>
          <a:solidFill>
            <a:schemeClr val="accent1">
              <a:lumMod val="40000"/>
              <a:lumOff val="60000"/>
            </a:schemeClr>
          </a:solidFill>
        </p:spPr>
        <p:txBody>
          <a:bodyPr wrap="square" rtlCol="0">
            <a:spAutoFit/>
          </a:bodyPr>
          <a:lstStyle/>
          <a:p>
            <a:pPr algn="ctr"/>
            <a:r>
              <a:rPr lang="en-IN" sz="1400" dirty="0"/>
              <a:t>Resolution Professional to prepare Information Memorandum</a:t>
            </a:r>
          </a:p>
        </p:txBody>
      </p:sp>
      <p:sp>
        <p:nvSpPr>
          <p:cNvPr id="32" name="Down Arrow 31"/>
          <p:cNvSpPr/>
          <p:nvPr/>
        </p:nvSpPr>
        <p:spPr>
          <a:xfrm>
            <a:off x="6136190" y="3787221"/>
            <a:ext cx="243466" cy="213819"/>
          </a:xfrm>
          <a:prstGeom prst="downArrow">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33" name="TextBox 32"/>
          <p:cNvSpPr txBox="1"/>
          <p:nvPr/>
        </p:nvSpPr>
        <p:spPr>
          <a:xfrm>
            <a:off x="1225440" y="4030723"/>
            <a:ext cx="10022683" cy="523220"/>
          </a:xfrm>
          <a:prstGeom prst="rect">
            <a:avLst/>
          </a:prstGeom>
          <a:solidFill>
            <a:schemeClr val="accent1">
              <a:lumMod val="40000"/>
              <a:lumOff val="60000"/>
            </a:schemeClr>
          </a:solidFill>
        </p:spPr>
        <p:txBody>
          <a:bodyPr wrap="square" rtlCol="0">
            <a:spAutoFit/>
          </a:bodyPr>
          <a:lstStyle/>
          <a:p>
            <a:pPr algn="ctr"/>
            <a:r>
              <a:rPr lang="en-IN" sz="1400" dirty="0"/>
              <a:t>Resolution Applicant to prepare (on the basis of Information Memorandum) and submit resolution plan to Resolution Professional for examination &amp; further submission for approval of committee of creditor</a:t>
            </a:r>
          </a:p>
        </p:txBody>
      </p:sp>
      <p:sp>
        <p:nvSpPr>
          <p:cNvPr id="34" name="Left Brace 33"/>
          <p:cNvSpPr/>
          <p:nvPr/>
        </p:nvSpPr>
        <p:spPr>
          <a:xfrm rot="5400000">
            <a:off x="6198000" y="3277987"/>
            <a:ext cx="119846" cy="2800777"/>
          </a:xfrm>
          <a:prstGeom prst="leftBrace">
            <a:avLst/>
          </a:prstGeom>
          <a:noFill/>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400"/>
          </a:p>
        </p:txBody>
      </p:sp>
      <p:sp>
        <p:nvSpPr>
          <p:cNvPr id="35" name="TextBox 34"/>
          <p:cNvSpPr txBox="1"/>
          <p:nvPr/>
        </p:nvSpPr>
        <p:spPr>
          <a:xfrm>
            <a:off x="3515013" y="4829114"/>
            <a:ext cx="1671637" cy="738664"/>
          </a:xfrm>
          <a:prstGeom prst="rect">
            <a:avLst/>
          </a:prstGeom>
          <a:solidFill>
            <a:schemeClr val="accent1">
              <a:lumMod val="40000"/>
              <a:lumOff val="60000"/>
            </a:schemeClr>
          </a:solidFill>
        </p:spPr>
        <p:txBody>
          <a:bodyPr wrap="square" rtlCol="0">
            <a:spAutoFit/>
          </a:bodyPr>
          <a:lstStyle/>
          <a:p>
            <a:pPr algn="just"/>
            <a:r>
              <a:rPr lang="en-IN" sz="1400" dirty="0"/>
              <a:t>Resolution plan </a:t>
            </a:r>
            <a:r>
              <a:rPr lang="en-IN" sz="1400" b="1" dirty="0"/>
              <a:t>approved</a:t>
            </a:r>
            <a:r>
              <a:rPr lang="en-IN" sz="1400" dirty="0"/>
              <a:t> by committee</a:t>
            </a:r>
          </a:p>
        </p:txBody>
      </p:sp>
      <p:sp>
        <p:nvSpPr>
          <p:cNvPr id="36" name="TextBox 35"/>
          <p:cNvSpPr txBox="1"/>
          <p:nvPr/>
        </p:nvSpPr>
        <p:spPr>
          <a:xfrm>
            <a:off x="7480346" y="4903016"/>
            <a:ext cx="1685925" cy="738664"/>
          </a:xfrm>
          <a:prstGeom prst="rect">
            <a:avLst/>
          </a:prstGeom>
          <a:solidFill>
            <a:schemeClr val="accent1">
              <a:lumMod val="40000"/>
              <a:lumOff val="60000"/>
            </a:schemeClr>
          </a:solidFill>
        </p:spPr>
        <p:txBody>
          <a:bodyPr wrap="square" rtlCol="0">
            <a:spAutoFit/>
          </a:bodyPr>
          <a:lstStyle/>
          <a:p>
            <a:pPr algn="just"/>
            <a:r>
              <a:rPr lang="en-IN" sz="1400" dirty="0"/>
              <a:t>Resolution plan </a:t>
            </a:r>
            <a:r>
              <a:rPr lang="en-IN" sz="1400" b="1" dirty="0"/>
              <a:t>rejected</a:t>
            </a:r>
            <a:r>
              <a:rPr lang="en-IN" sz="1400" dirty="0"/>
              <a:t> by committee</a:t>
            </a:r>
          </a:p>
        </p:txBody>
      </p:sp>
      <p:sp>
        <p:nvSpPr>
          <p:cNvPr id="37" name="Left Brace 36"/>
          <p:cNvSpPr/>
          <p:nvPr/>
        </p:nvSpPr>
        <p:spPr>
          <a:xfrm rot="5400000">
            <a:off x="4235116" y="4340023"/>
            <a:ext cx="231433" cy="2771776"/>
          </a:xfrm>
          <a:prstGeom prst="leftBrace">
            <a:avLst/>
          </a:prstGeom>
          <a:noFill/>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400">
              <a:ln w="19050">
                <a:solidFill>
                  <a:schemeClr val="accent4">
                    <a:lumMod val="60000"/>
                    <a:lumOff val="40000"/>
                  </a:schemeClr>
                </a:solidFill>
              </a:ln>
            </a:endParaRPr>
          </a:p>
        </p:txBody>
      </p:sp>
      <p:sp>
        <p:nvSpPr>
          <p:cNvPr id="38" name="TextBox 37"/>
          <p:cNvSpPr txBox="1"/>
          <p:nvPr/>
        </p:nvSpPr>
        <p:spPr>
          <a:xfrm>
            <a:off x="2057400" y="5857269"/>
            <a:ext cx="1528762" cy="523220"/>
          </a:xfrm>
          <a:prstGeom prst="rect">
            <a:avLst/>
          </a:prstGeom>
          <a:solidFill>
            <a:schemeClr val="accent1">
              <a:lumMod val="40000"/>
              <a:lumOff val="60000"/>
            </a:schemeClr>
          </a:solidFill>
        </p:spPr>
        <p:txBody>
          <a:bodyPr wrap="square" rtlCol="0">
            <a:spAutoFit/>
          </a:bodyPr>
          <a:lstStyle/>
          <a:p>
            <a:r>
              <a:rPr lang="en-IN" sz="1400" dirty="0"/>
              <a:t>NCLT approves plan</a:t>
            </a:r>
          </a:p>
        </p:txBody>
      </p:sp>
      <p:sp>
        <p:nvSpPr>
          <p:cNvPr id="39" name="TextBox 38"/>
          <p:cNvSpPr txBox="1"/>
          <p:nvPr/>
        </p:nvSpPr>
        <p:spPr>
          <a:xfrm>
            <a:off x="5072640" y="5857268"/>
            <a:ext cx="1285876" cy="523220"/>
          </a:xfrm>
          <a:prstGeom prst="rect">
            <a:avLst/>
          </a:prstGeom>
          <a:solidFill>
            <a:schemeClr val="accent1">
              <a:lumMod val="40000"/>
              <a:lumOff val="60000"/>
            </a:schemeClr>
          </a:solidFill>
        </p:spPr>
        <p:txBody>
          <a:bodyPr wrap="square" rtlCol="0">
            <a:spAutoFit/>
          </a:bodyPr>
          <a:lstStyle/>
          <a:p>
            <a:r>
              <a:rPr lang="en-IN" sz="1400" dirty="0"/>
              <a:t>NCLT rejects plan</a:t>
            </a:r>
          </a:p>
        </p:txBody>
      </p:sp>
      <p:sp>
        <p:nvSpPr>
          <p:cNvPr id="40" name="Right Arrow 39"/>
          <p:cNvSpPr/>
          <p:nvPr/>
        </p:nvSpPr>
        <p:spPr>
          <a:xfrm>
            <a:off x="6596623" y="6103818"/>
            <a:ext cx="1767447" cy="212870"/>
          </a:xfrm>
          <a:prstGeom prst="rightArrow">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41" name="Bent Arrow 40"/>
          <p:cNvSpPr/>
          <p:nvPr/>
        </p:nvSpPr>
        <p:spPr>
          <a:xfrm rot="5400000">
            <a:off x="9589692" y="5055269"/>
            <a:ext cx="400131" cy="844646"/>
          </a:xfrm>
          <a:prstGeom prst="ben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solidFill>
                <a:schemeClr val="tx1"/>
              </a:solidFill>
            </a:endParaRPr>
          </a:p>
        </p:txBody>
      </p:sp>
      <p:sp>
        <p:nvSpPr>
          <p:cNvPr id="42" name="TextBox 41"/>
          <p:cNvSpPr txBox="1"/>
          <p:nvPr/>
        </p:nvSpPr>
        <p:spPr>
          <a:xfrm>
            <a:off x="8618733" y="5964989"/>
            <a:ext cx="2342047" cy="307777"/>
          </a:xfrm>
          <a:prstGeom prst="rect">
            <a:avLst/>
          </a:prstGeom>
          <a:noFill/>
        </p:spPr>
        <p:txBody>
          <a:bodyPr wrap="square" rtlCol="0">
            <a:spAutoFit/>
          </a:bodyPr>
          <a:lstStyle/>
          <a:p>
            <a:pPr algn="ctr"/>
            <a:r>
              <a:rPr lang="en-IN" sz="1400" dirty="0"/>
              <a:t>Liquidation process starts</a:t>
            </a:r>
          </a:p>
        </p:txBody>
      </p:sp>
      <p:sp>
        <p:nvSpPr>
          <p:cNvPr id="43" name="TextBox 42"/>
          <p:cNvSpPr txBox="1"/>
          <p:nvPr/>
        </p:nvSpPr>
        <p:spPr>
          <a:xfrm>
            <a:off x="1550483" y="1722668"/>
            <a:ext cx="9393741" cy="307777"/>
          </a:xfrm>
          <a:prstGeom prst="rect">
            <a:avLst/>
          </a:prstGeom>
          <a:solidFill>
            <a:schemeClr val="accent1">
              <a:lumMod val="40000"/>
              <a:lumOff val="60000"/>
            </a:schemeClr>
          </a:solidFill>
        </p:spPr>
        <p:txBody>
          <a:bodyPr wrap="square" rtlCol="0">
            <a:spAutoFit/>
          </a:bodyPr>
          <a:lstStyle/>
          <a:p>
            <a:pPr algn="ctr"/>
            <a:r>
              <a:rPr lang="en-IN" sz="1400" dirty="0"/>
              <a:t>Admission of application and appointment of Interim Resolution Professional</a:t>
            </a:r>
          </a:p>
        </p:txBody>
      </p:sp>
      <p:sp>
        <p:nvSpPr>
          <p:cNvPr id="44" name="Down Arrow 43"/>
          <p:cNvSpPr/>
          <p:nvPr/>
        </p:nvSpPr>
        <p:spPr>
          <a:xfrm>
            <a:off x="6125620" y="3252614"/>
            <a:ext cx="243466" cy="213819"/>
          </a:xfrm>
          <a:prstGeom prst="downArrow">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45" name="Down Arrow 44"/>
          <p:cNvSpPr/>
          <p:nvPr/>
        </p:nvSpPr>
        <p:spPr>
          <a:xfrm>
            <a:off x="6136190" y="2512767"/>
            <a:ext cx="243466" cy="213819"/>
          </a:xfrm>
          <a:prstGeom prst="downArrow">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46" name="Down Arrow 45"/>
          <p:cNvSpPr/>
          <p:nvPr/>
        </p:nvSpPr>
        <p:spPr>
          <a:xfrm>
            <a:off x="6152747" y="2026109"/>
            <a:ext cx="243466" cy="213819"/>
          </a:xfrm>
          <a:prstGeom prst="downArrow">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Tree>
    <p:extLst>
      <p:ext uri="{BB962C8B-B14F-4D97-AF65-F5344CB8AC3E}">
        <p14:creationId xmlns:p14="http://schemas.microsoft.com/office/powerpoint/2010/main" val="22659462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72191" y="1089080"/>
            <a:ext cx="1503938" cy="400110"/>
          </a:xfrm>
          <a:prstGeom prst="rect">
            <a:avLst/>
          </a:prstGeom>
        </p:spPr>
        <p:txBody>
          <a:bodyPr wrap="none">
            <a:spAutoFit/>
          </a:bodyPr>
          <a:lstStyle/>
          <a:p>
            <a:pPr algn="just"/>
            <a:r>
              <a:rPr lang="en-IN" sz="2000" u="sng" dirty="0"/>
              <a:t>Moratorium</a:t>
            </a:r>
            <a:endParaRPr lang="en-IN" u="sng" dirty="0"/>
          </a:p>
        </p:txBody>
      </p:sp>
      <p:sp>
        <p:nvSpPr>
          <p:cNvPr id="4" name="Rectangle 3"/>
          <p:cNvSpPr/>
          <p:nvPr/>
        </p:nvSpPr>
        <p:spPr>
          <a:xfrm>
            <a:off x="672191" y="1565898"/>
            <a:ext cx="11051723" cy="3970318"/>
          </a:xfrm>
          <a:prstGeom prst="rect">
            <a:avLst/>
          </a:prstGeom>
        </p:spPr>
        <p:txBody>
          <a:bodyPr wrap="square">
            <a:spAutoFit/>
          </a:bodyPr>
          <a:lstStyle/>
          <a:p>
            <a:r>
              <a:rPr lang="en-IN" dirty="0"/>
              <a:t>When can NCLT declare Moratorium?</a:t>
            </a:r>
          </a:p>
          <a:p>
            <a:endParaRPr lang="en-IN" dirty="0"/>
          </a:p>
          <a:p>
            <a:r>
              <a:rPr lang="en-IN" dirty="0"/>
              <a:t> What does Moratorium includes:</a:t>
            </a:r>
          </a:p>
          <a:p>
            <a:pPr marL="285750" indent="-285750">
              <a:buFont typeface="Wingdings" panose="05000000000000000000" pitchFamily="2" charset="2"/>
              <a:buChar char="v"/>
            </a:pPr>
            <a:r>
              <a:rPr lang="en-IN" dirty="0"/>
              <a:t>institution/continuation of suit or proceedings against the corporate debtor;</a:t>
            </a:r>
          </a:p>
          <a:p>
            <a:pPr marL="285750" indent="-285750">
              <a:buFont typeface="Wingdings" panose="05000000000000000000" pitchFamily="2" charset="2"/>
              <a:buChar char="v"/>
            </a:pPr>
            <a:r>
              <a:rPr lang="en-IN" dirty="0"/>
              <a:t>transferring or disposing off any asset by the corporate debtor;</a:t>
            </a:r>
          </a:p>
          <a:p>
            <a:pPr marL="285750" indent="-285750">
              <a:buFont typeface="Wingdings" panose="05000000000000000000" pitchFamily="2" charset="2"/>
              <a:buChar char="v"/>
            </a:pPr>
            <a:r>
              <a:rPr lang="en-IN" dirty="0"/>
              <a:t>any action to foreclose/recover any security interest created by corporate debtor vis-à-vis property including any action under SARFAESI, 2002; and</a:t>
            </a:r>
          </a:p>
          <a:p>
            <a:pPr marL="285750" indent="-285750">
              <a:buFont typeface="Wingdings" panose="05000000000000000000" pitchFamily="2" charset="2"/>
              <a:buChar char="v"/>
            </a:pPr>
            <a:r>
              <a:rPr lang="en-IN" dirty="0"/>
              <a:t>recovery of any property by an owner where property is occupied/ is in possession of 	corporate debtor. </a:t>
            </a:r>
          </a:p>
          <a:p>
            <a:endParaRPr lang="en-IN" dirty="0"/>
          </a:p>
          <a:p>
            <a:r>
              <a:rPr lang="en-IN" dirty="0"/>
              <a:t> Moratorium shall cease to be in effect:</a:t>
            </a:r>
          </a:p>
          <a:p>
            <a:pPr marL="285750" indent="-285750">
              <a:buFont typeface="Wingdings" panose="05000000000000000000" pitchFamily="2" charset="2"/>
              <a:buChar char="v"/>
            </a:pPr>
            <a:r>
              <a:rPr lang="en-IN" dirty="0"/>
              <a:t>on completion of CIRP; or</a:t>
            </a:r>
          </a:p>
          <a:p>
            <a:pPr marL="285750" indent="-285750">
              <a:buFont typeface="Wingdings" panose="05000000000000000000" pitchFamily="2" charset="2"/>
              <a:buChar char="v"/>
            </a:pPr>
            <a:r>
              <a:rPr lang="en-IN" dirty="0"/>
              <a:t>when resolution plan is approved by NCLT during the CIRP period; or</a:t>
            </a:r>
          </a:p>
          <a:p>
            <a:pPr marL="285750" indent="-285750">
              <a:buFont typeface="Wingdings" panose="05000000000000000000" pitchFamily="2" charset="2"/>
              <a:buChar char="v"/>
            </a:pPr>
            <a:r>
              <a:rPr lang="en-IN" dirty="0"/>
              <a:t>where liquidation order is passed</a:t>
            </a:r>
          </a:p>
        </p:txBody>
      </p:sp>
    </p:spTree>
    <p:extLst>
      <p:ext uri="{BB962C8B-B14F-4D97-AF65-F5344CB8AC3E}">
        <p14:creationId xmlns:p14="http://schemas.microsoft.com/office/powerpoint/2010/main" val="7723278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1" y="1089080"/>
            <a:ext cx="7175682" cy="400110"/>
          </a:xfrm>
          <a:prstGeom prst="rect">
            <a:avLst/>
          </a:prstGeom>
        </p:spPr>
        <p:txBody>
          <a:bodyPr wrap="none">
            <a:spAutoFit/>
          </a:bodyPr>
          <a:lstStyle/>
          <a:p>
            <a:pPr algn="just"/>
            <a:r>
              <a:rPr lang="en-US" sz="2000" u="sng" dirty="0"/>
              <a:t>APPOINTMENT OF INTERIM RESOLUTION PROFESSIONAL (IRP):</a:t>
            </a:r>
            <a:endParaRPr lang="en-IN" u="sng" dirty="0"/>
          </a:p>
        </p:txBody>
      </p:sp>
      <p:sp>
        <p:nvSpPr>
          <p:cNvPr id="5" name="Rectangle 4"/>
          <p:cNvSpPr/>
          <p:nvPr/>
        </p:nvSpPr>
        <p:spPr>
          <a:xfrm>
            <a:off x="684211" y="1658035"/>
            <a:ext cx="10800218" cy="5078313"/>
          </a:xfrm>
          <a:prstGeom prst="rect">
            <a:avLst/>
          </a:prstGeom>
        </p:spPr>
        <p:txBody>
          <a:bodyPr wrap="square">
            <a:spAutoFit/>
          </a:bodyPr>
          <a:lstStyle/>
          <a:p>
            <a:r>
              <a:rPr lang="en-IN" dirty="0"/>
              <a:t>NCLT shall appoint an IRP within fourteen days from the insolvency commencement date. </a:t>
            </a:r>
          </a:p>
          <a:p>
            <a:endParaRPr lang="en-US" dirty="0"/>
          </a:p>
          <a:p>
            <a:r>
              <a:rPr lang="en-US" u="sng" dirty="0"/>
              <a:t>Role of IRP:</a:t>
            </a:r>
          </a:p>
          <a:p>
            <a:r>
              <a:rPr lang="en-US" dirty="0"/>
              <a:t>From the date of appointment of the IRP-</a:t>
            </a:r>
          </a:p>
          <a:p>
            <a:pPr marL="285750" indent="-285750">
              <a:buFont typeface="Wingdings" panose="05000000000000000000" pitchFamily="2" charset="2"/>
              <a:buChar char="v"/>
            </a:pPr>
            <a:r>
              <a:rPr lang="en-US" dirty="0"/>
              <a:t>the management of the affairs of the corporate debtor shall vest in the IRP;</a:t>
            </a:r>
          </a:p>
          <a:p>
            <a:pPr marL="285750" indent="-285750">
              <a:buFont typeface="Wingdings" panose="05000000000000000000" pitchFamily="2" charset="2"/>
              <a:buChar char="v"/>
            </a:pPr>
            <a:r>
              <a:rPr lang="en-US" dirty="0"/>
              <a:t>the powers of the board of directors or the partners of the corporate debtor, shall stand suspended and be exercised by the IRP;</a:t>
            </a:r>
          </a:p>
          <a:p>
            <a:pPr marL="285750" indent="-285750">
              <a:buFont typeface="Wingdings" panose="05000000000000000000" pitchFamily="2" charset="2"/>
              <a:buChar char="v"/>
            </a:pPr>
            <a:r>
              <a:rPr lang="en-US" dirty="0"/>
              <a:t>the officers and managers of the corporate debtor shall report to the IRP and provide access to documents of the corporate debtor as may be required by IRP</a:t>
            </a:r>
          </a:p>
          <a:p>
            <a:pPr marL="285750" indent="-285750">
              <a:buFont typeface="Wingdings" panose="05000000000000000000" pitchFamily="2" charset="2"/>
              <a:buChar char="v"/>
            </a:pPr>
            <a:r>
              <a:rPr lang="en-US" dirty="0"/>
              <a:t>the financial institutions maintaining accounts of the corporate debtor shall act on the instructions of IRP in relation to such accounts and furnish all information relating to the corporate debtor available with them to the interim resolution professional.</a:t>
            </a:r>
          </a:p>
          <a:p>
            <a:endParaRPr lang="en-US" dirty="0"/>
          </a:p>
          <a:p>
            <a:r>
              <a:rPr lang="en-US" dirty="0"/>
              <a:t>The interim resolution professional shall make every endeavor to protect and preserve the value of the property of the corporate debtor and manage the operations of the corporate debtor as a going concern.</a:t>
            </a:r>
          </a:p>
          <a:p>
            <a:endParaRPr lang="en-US" dirty="0"/>
          </a:p>
          <a:p>
            <a:endParaRPr lang="en-US" u="sng" dirty="0"/>
          </a:p>
        </p:txBody>
      </p:sp>
    </p:spTree>
    <p:extLst>
      <p:ext uri="{BB962C8B-B14F-4D97-AF65-F5344CB8AC3E}">
        <p14:creationId xmlns:p14="http://schemas.microsoft.com/office/powerpoint/2010/main" val="40149168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1" y="1135148"/>
            <a:ext cx="6359561" cy="400110"/>
          </a:xfrm>
          <a:prstGeom prst="rect">
            <a:avLst/>
          </a:prstGeom>
        </p:spPr>
        <p:txBody>
          <a:bodyPr wrap="none">
            <a:spAutoFit/>
          </a:bodyPr>
          <a:lstStyle/>
          <a:p>
            <a:pPr algn="just"/>
            <a:r>
              <a:rPr lang="en-US" sz="2000" u="sng" dirty="0"/>
              <a:t>DUTIES OF INTERIM RESOLUTION PROFESSIONAL (IRP):</a:t>
            </a:r>
            <a:endParaRPr lang="en-IN" u="sng" dirty="0"/>
          </a:p>
        </p:txBody>
      </p:sp>
      <p:sp>
        <p:nvSpPr>
          <p:cNvPr id="5" name="Rectangle 4"/>
          <p:cNvSpPr/>
          <p:nvPr/>
        </p:nvSpPr>
        <p:spPr>
          <a:xfrm>
            <a:off x="684211" y="1658035"/>
            <a:ext cx="10800218" cy="4801314"/>
          </a:xfrm>
          <a:prstGeom prst="rect">
            <a:avLst/>
          </a:prstGeom>
        </p:spPr>
        <p:txBody>
          <a:bodyPr wrap="square">
            <a:spAutoFit/>
          </a:bodyPr>
          <a:lstStyle/>
          <a:p>
            <a:pPr algn="just"/>
            <a:r>
              <a:rPr lang="en-US" dirty="0"/>
              <a:t>From the date of appointment of the IRP-</a:t>
            </a:r>
          </a:p>
          <a:p>
            <a:pPr marL="285750" indent="-285750" algn="just">
              <a:buFont typeface="Wingdings" panose="05000000000000000000" pitchFamily="2" charset="2"/>
              <a:buChar char="v"/>
            </a:pPr>
            <a:r>
              <a:rPr lang="en-US" dirty="0"/>
              <a:t>collect all information relating to the assets, finances and operations of the corporate debtor for determining the financial position of the corporate debtor</a:t>
            </a:r>
          </a:p>
          <a:p>
            <a:pPr marL="285750" indent="-285750" algn="just">
              <a:buFont typeface="Wingdings" panose="05000000000000000000" pitchFamily="2" charset="2"/>
              <a:buChar char="v"/>
            </a:pPr>
            <a:r>
              <a:rPr lang="en-US" dirty="0"/>
              <a:t>receive and collate all the claims submitted by creditors to him, pursuant to the public announcement made;</a:t>
            </a:r>
          </a:p>
          <a:p>
            <a:pPr marL="285750" indent="-285750" algn="just">
              <a:buFont typeface="Wingdings" panose="05000000000000000000" pitchFamily="2" charset="2"/>
              <a:buChar char="v"/>
            </a:pPr>
            <a:r>
              <a:rPr lang="en-US" dirty="0"/>
              <a:t>constitute a committee of creditors</a:t>
            </a:r>
          </a:p>
          <a:p>
            <a:pPr marL="285750" indent="-285750" algn="just">
              <a:buFont typeface="Wingdings" panose="05000000000000000000" pitchFamily="2" charset="2"/>
              <a:buChar char="v"/>
            </a:pPr>
            <a:r>
              <a:rPr lang="en-US" dirty="0"/>
              <a:t>file information collected with the information utility.</a:t>
            </a:r>
          </a:p>
          <a:p>
            <a:pPr marL="285750" indent="-285750" algn="just">
              <a:buFont typeface="Wingdings" panose="05000000000000000000" pitchFamily="2" charset="2"/>
              <a:buChar char="v"/>
            </a:pPr>
            <a:r>
              <a:rPr lang="en-US" dirty="0"/>
              <a:t>take control and custody of any asset over which the corporate debtor has ownership rights as recorded in the balance sheet of the corporate debtor, or with information utility or the depository of securities or any other registry that records the ownership of assets</a:t>
            </a:r>
          </a:p>
          <a:p>
            <a:pPr marL="285750" indent="-285750" algn="just">
              <a:buFont typeface="Wingdings" panose="05000000000000000000" pitchFamily="2" charset="2"/>
              <a:buChar char="v"/>
            </a:pPr>
            <a:r>
              <a:rPr lang="en-US" dirty="0"/>
              <a:t>The interim resolution professional shall after collation of all claims received against the corporate debtor and determination of the financial position of the corporate debtor, constitute a committee of creditors</a:t>
            </a:r>
          </a:p>
          <a:p>
            <a:pPr algn="just"/>
            <a:r>
              <a:rPr lang="en-US" dirty="0"/>
              <a:t>The personnel of the corporate debtor, its promoters or any other person associated with the management of the corporate debtor shall extend all assistance and cooperation to IRP</a:t>
            </a:r>
          </a:p>
          <a:p>
            <a:pPr algn="just"/>
            <a:endParaRPr lang="en-US" dirty="0"/>
          </a:p>
          <a:p>
            <a:pPr algn="just"/>
            <a:endParaRPr lang="en-US" u="sng" dirty="0"/>
          </a:p>
        </p:txBody>
      </p:sp>
    </p:spTree>
    <p:extLst>
      <p:ext uri="{BB962C8B-B14F-4D97-AF65-F5344CB8AC3E}">
        <p14:creationId xmlns:p14="http://schemas.microsoft.com/office/powerpoint/2010/main" val="29311151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15282" y="1135148"/>
            <a:ext cx="6497420" cy="400110"/>
          </a:xfrm>
          <a:prstGeom prst="rect">
            <a:avLst/>
          </a:prstGeom>
        </p:spPr>
        <p:txBody>
          <a:bodyPr wrap="none">
            <a:spAutoFit/>
          </a:bodyPr>
          <a:lstStyle/>
          <a:p>
            <a:pPr algn="just"/>
            <a:r>
              <a:rPr lang="en-US" sz="2000" u="sng" dirty="0"/>
              <a:t>POWERS OF INTERIM RESOLUTION PROFESSIONAL (IRP):</a:t>
            </a:r>
            <a:endParaRPr lang="en-IN" u="sng" dirty="0"/>
          </a:p>
        </p:txBody>
      </p:sp>
      <p:sp>
        <p:nvSpPr>
          <p:cNvPr id="5" name="Rectangle 4"/>
          <p:cNvSpPr/>
          <p:nvPr/>
        </p:nvSpPr>
        <p:spPr>
          <a:xfrm>
            <a:off x="684211" y="1658035"/>
            <a:ext cx="10800218" cy="3970318"/>
          </a:xfrm>
          <a:prstGeom prst="rect">
            <a:avLst/>
          </a:prstGeom>
        </p:spPr>
        <p:txBody>
          <a:bodyPr wrap="square">
            <a:spAutoFit/>
          </a:bodyPr>
          <a:lstStyle/>
          <a:p>
            <a:pPr algn="just"/>
            <a:r>
              <a:rPr lang="en-US" dirty="0"/>
              <a:t>IRP has been vested with the powers to-</a:t>
            </a:r>
          </a:p>
          <a:p>
            <a:pPr algn="just"/>
            <a:endParaRPr lang="en-US" dirty="0"/>
          </a:p>
          <a:p>
            <a:pPr marL="285750" indent="-285750" algn="just">
              <a:buFont typeface="Wingdings" panose="05000000000000000000" pitchFamily="2" charset="2"/>
              <a:buChar char="v"/>
            </a:pPr>
            <a:r>
              <a:rPr lang="en-US" dirty="0"/>
              <a:t>Appoint accountants, legal counsels who may provide specialist advice to the IRP;</a:t>
            </a:r>
          </a:p>
          <a:p>
            <a:pPr marL="285750" indent="-285750" algn="just">
              <a:buFont typeface="Wingdings" panose="05000000000000000000" pitchFamily="2" charset="2"/>
              <a:buChar char="v"/>
            </a:pPr>
            <a:r>
              <a:rPr lang="en-US" dirty="0"/>
              <a:t>Enter into contracts on behalf of the corporate debtor or to amend/ modify the contracts which were entered into before the commencement of the CIRP;</a:t>
            </a:r>
            <a:endParaRPr lang="en-US" u="sng" dirty="0"/>
          </a:p>
          <a:p>
            <a:pPr marL="285750" indent="-285750" algn="just">
              <a:buFont typeface="Wingdings" panose="05000000000000000000" pitchFamily="2" charset="2"/>
              <a:buChar char="v"/>
            </a:pPr>
            <a:r>
              <a:rPr lang="en-US" dirty="0"/>
              <a:t>Raise interim finance;</a:t>
            </a:r>
          </a:p>
          <a:p>
            <a:pPr marL="285750" indent="-285750" algn="just">
              <a:buFont typeface="Wingdings" panose="05000000000000000000" pitchFamily="2" charset="2"/>
              <a:buChar char="v"/>
            </a:pPr>
            <a:r>
              <a:rPr lang="en-US" dirty="0"/>
              <a:t>Issue instructions to the personnel of the corporate debtor to keep the corporate debtor as a going concern;</a:t>
            </a:r>
          </a:p>
          <a:p>
            <a:pPr marL="285750" indent="-285750" algn="just">
              <a:buFont typeface="Wingdings" panose="05000000000000000000" pitchFamily="2" charset="2"/>
              <a:buChar char="v"/>
            </a:pPr>
            <a:r>
              <a:rPr lang="en-US" dirty="0"/>
              <a:t>Take all such actions as are necessary to keep the corporate debtor as a going concern.</a:t>
            </a:r>
          </a:p>
          <a:p>
            <a:pPr marL="285750" indent="-285750" algn="just">
              <a:buFont typeface="Wingdings" panose="05000000000000000000" pitchFamily="2" charset="2"/>
              <a:buChar char="v"/>
            </a:pPr>
            <a:r>
              <a:rPr lang="en-US" dirty="0"/>
              <a:t>The IRP may sell unencumbered assets of the corporate debtor, other than in the ordinary course of business, if he is of the opinion that such a sale is necessary for a better realization of value.</a:t>
            </a:r>
          </a:p>
          <a:p>
            <a:pPr marL="285750" indent="-285750" algn="just">
              <a:buFont typeface="Wingdings" panose="05000000000000000000" pitchFamily="2" charset="2"/>
              <a:buChar char="v"/>
            </a:pPr>
            <a:r>
              <a:rPr lang="en-US" dirty="0"/>
              <a:t>IRP has to manage the operations of the corporate debtor as a going concern to enable him to protect and preserve the value of the property of the corporate debtor.</a:t>
            </a:r>
          </a:p>
          <a:p>
            <a:pPr algn="just"/>
            <a:endParaRPr lang="en-US" dirty="0"/>
          </a:p>
        </p:txBody>
      </p:sp>
    </p:spTree>
    <p:extLst>
      <p:ext uri="{BB962C8B-B14F-4D97-AF65-F5344CB8AC3E}">
        <p14:creationId xmlns:p14="http://schemas.microsoft.com/office/powerpoint/2010/main" val="27429988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4211" y="4408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84211" y="1135148"/>
            <a:ext cx="4088107" cy="400110"/>
          </a:xfrm>
          <a:prstGeom prst="rect">
            <a:avLst/>
          </a:prstGeom>
        </p:spPr>
        <p:txBody>
          <a:bodyPr wrap="none">
            <a:spAutoFit/>
          </a:bodyPr>
          <a:lstStyle/>
          <a:p>
            <a:pPr algn="just"/>
            <a:r>
              <a:rPr lang="en-US" sz="2000" u="sng" dirty="0"/>
              <a:t>RESOLUTION PROFESSIONAL (RP):</a:t>
            </a:r>
            <a:endParaRPr lang="en-IN" u="sng" dirty="0"/>
          </a:p>
        </p:txBody>
      </p:sp>
      <p:sp>
        <p:nvSpPr>
          <p:cNvPr id="6" name="TextBox 5"/>
          <p:cNvSpPr txBox="1"/>
          <p:nvPr/>
        </p:nvSpPr>
        <p:spPr>
          <a:xfrm>
            <a:off x="84542" y="1758894"/>
            <a:ext cx="12010036" cy="523220"/>
          </a:xfrm>
          <a:prstGeom prst="rect">
            <a:avLst/>
          </a:prstGeom>
          <a:solidFill>
            <a:schemeClr val="accent1">
              <a:lumMod val="40000"/>
              <a:lumOff val="60000"/>
            </a:schemeClr>
          </a:solidFill>
        </p:spPr>
        <p:txBody>
          <a:bodyPr wrap="square" rtlCol="0">
            <a:spAutoFit/>
          </a:bodyPr>
          <a:lstStyle/>
          <a:p>
            <a:pPr algn="just"/>
            <a:r>
              <a:rPr lang="en-US" sz="1400" dirty="0"/>
              <a:t>The committee of creditors, may, in the first meeting, by a majority vote of not less than 75% of the voting share of the financial creditors, either resolve to appoint IRP as RP or to replace IRP by another RP.</a:t>
            </a:r>
            <a:endParaRPr lang="en-US" sz="1400" b="1" dirty="0"/>
          </a:p>
        </p:txBody>
      </p:sp>
      <p:sp>
        <p:nvSpPr>
          <p:cNvPr id="7" name="TextBox 6"/>
          <p:cNvSpPr txBox="1"/>
          <p:nvPr/>
        </p:nvSpPr>
        <p:spPr>
          <a:xfrm>
            <a:off x="2251881" y="2523042"/>
            <a:ext cx="9785444" cy="523220"/>
          </a:xfrm>
          <a:prstGeom prst="rect">
            <a:avLst/>
          </a:prstGeom>
          <a:solidFill>
            <a:schemeClr val="accent1">
              <a:lumMod val="40000"/>
              <a:lumOff val="60000"/>
            </a:schemeClr>
          </a:solidFill>
        </p:spPr>
        <p:txBody>
          <a:bodyPr wrap="square" rtlCol="0">
            <a:spAutoFit/>
          </a:bodyPr>
          <a:lstStyle/>
          <a:p>
            <a:pPr algn="just"/>
            <a:r>
              <a:rPr lang="en-GB" altLang="en-US" sz="1400" dirty="0"/>
              <a:t>RP</a:t>
            </a:r>
            <a:r>
              <a:rPr lang="en-US" sz="1400" dirty="0"/>
              <a:t> shall conduct the entire </a:t>
            </a:r>
            <a:r>
              <a:rPr lang="en-GB" altLang="en-US" sz="1400" dirty="0"/>
              <a:t>C</a:t>
            </a:r>
            <a:r>
              <a:rPr lang="en-US" sz="1400" dirty="0"/>
              <a:t>orporate </a:t>
            </a:r>
            <a:r>
              <a:rPr lang="en-GB" altLang="en-US" sz="1400" dirty="0"/>
              <a:t>I</a:t>
            </a:r>
            <a:r>
              <a:rPr lang="en-US" sz="1400" dirty="0"/>
              <a:t>nsolvency </a:t>
            </a:r>
            <a:r>
              <a:rPr lang="en-GB" altLang="en-US" sz="1400" dirty="0"/>
              <a:t>R</a:t>
            </a:r>
            <a:r>
              <a:rPr lang="en-US" sz="1400" dirty="0"/>
              <a:t>esolution </a:t>
            </a:r>
            <a:r>
              <a:rPr lang="en-GB" altLang="en-US" sz="1400" dirty="0"/>
              <a:t>P</a:t>
            </a:r>
            <a:r>
              <a:rPr lang="en-US" sz="1400" dirty="0"/>
              <a:t>rocess </a:t>
            </a:r>
            <a:r>
              <a:rPr lang="en-GB" altLang="en-US" sz="1400" dirty="0"/>
              <a:t>(“CIRP”)</a:t>
            </a:r>
            <a:r>
              <a:rPr lang="en-US" sz="1400" dirty="0"/>
              <a:t> and manage the operations of the corporate debtor during </a:t>
            </a:r>
            <a:r>
              <a:rPr lang="en-GB" altLang="en-US" sz="1400" dirty="0"/>
              <a:t>CIRP </a:t>
            </a:r>
            <a:r>
              <a:rPr lang="en-US" sz="1400" dirty="0"/>
              <a:t>period;</a:t>
            </a:r>
            <a:endParaRPr lang="en-US" sz="1400" b="1" dirty="0"/>
          </a:p>
        </p:txBody>
      </p:sp>
      <p:sp>
        <p:nvSpPr>
          <p:cNvPr id="8" name="TextBox 7"/>
          <p:cNvSpPr txBox="1"/>
          <p:nvPr/>
        </p:nvSpPr>
        <p:spPr>
          <a:xfrm>
            <a:off x="2251881" y="3286652"/>
            <a:ext cx="9785444" cy="738664"/>
          </a:xfrm>
          <a:prstGeom prst="rect">
            <a:avLst/>
          </a:prstGeom>
          <a:solidFill>
            <a:schemeClr val="accent1">
              <a:lumMod val="40000"/>
              <a:lumOff val="60000"/>
            </a:schemeClr>
          </a:solidFill>
        </p:spPr>
        <p:txBody>
          <a:bodyPr wrap="square" rtlCol="0">
            <a:spAutoFit/>
          </a:bodyPr>
          <a:lstStyle/>
          <a:p>
            <a:r>
              <a:rPr lang="en-US" sz="1400" dirty="0"/>
              <a:t>The </a:t>
            </a:r>
            <a:r>
              <a:rPr lang="en-GB" altLang="en-US" sz="1400" dirty="0"/>
              <a:t>RP </a:t>
            </a:r>
            <a:r>
              <a:rPr lang="en-US" sz="1400" dirty="0"/>
              <a:t>shall give notice of each meeting of the committee of creditors to— (a) members of Committee of creditors; (b) members of the suspended Board of Directors or the partners of the corporate persons (c) operational creditors or their representatives if the amount of their aggregate dues is not less than ten per cent of the debt.</a:t>
            </a:r>
          </a:p>
        </p:txBody>
      </p:sp>
      <p:sp>
        <p:nvSpPr>
          <p:cNvPr id="9" name="Curved Right Arrow 8"/>
          <p:cNvSpPr/>
          <p:nvPr/>
        </p:nvSpPr>
        <p:spPr>
          <a:xfrm>
            <a:off x="607168" y="2786769"/>
            <a:ext cx="900752" cy="872560"/>
          </a:xfrm>
          <a:prstGeom prst="curved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0" name="Title 3"/>
          <p:cNvSpPr txBox="1"/>
          <p:nvPr/>
        </p:nvSpPr>
        <p:spPr>
          <a:xfrm>
            <a:off x="-12879" y="4142074"/>
            <a:ext cx="12204879" cy="482688"/>
          </a:xfrm>
          <a:prstGeom prst="rect">
            <a:avLst/>
          </a:prstGeom>
          <a:solidFill>
            <a:srgbClr val="002060"/>
          </a:solidFill>
          <a:ln w="12700" cap="flat" cmpd="sng" algn="ctr">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IN" sz="2000" b="1" dirty="0">
                <a:solidFill>
                  <a:schemeClr val="bg1"/>
                </a:solidFill>
                <a:latin typeface="Cambria" panose="02040503050406030204" pitchFamily="18" charset="0"/>
                <a:cs typeface="Times New Roman" panose="02020603050405020304" pitchFamily="18" charset="0"/>
              </a:rPr>
              <a:t>Duties of RP</a:t>
            </a:r>
          </a:p>
        </p:txBody>
      </p:sp>
      <p:sp>
        <p:nvSpPr>
          <p:cNvPr id="11" name="TextBox 10"/>
          <p:cNvSpPr txBox="1"/>
          <p:nvPr/>
        </p:nvSpPr>
        <p:spPr>
          <a:xfrm>
            <a:off x="530968" y="5110852"/>
            <a:ext cx="2197296" cy="1384995"/>
          </a:xfrm>
          <a:prstGeom prst="rect">
            <a:avLst/>
          </a:prstGeom>
          <a:solidFill>
            <a:schemeClr val="accent1">
              <a:lumMod val="40000"/>
              <a:lumOff val="60000"/>
            </a:schemeClr>
          </a:solidFill>
        </p:spPr>
        <p:txBody>
          <a:bodyPr wrap="square" rtlCol="0">
            <a:spAutoFit/>
          </a:bodyPr>
          <a:lstStyle/>
          <a:p>
            <a:pPr algn="just"/>
            <a:r>
              <a:rPr lang="en-US" sz="1400" dirty="0"/>
              <a:t>Preserve and protect the assets of the corporate debtor, including the continued business operations of the corporate debtor</a:t>
            </a:r>
            <a:endParaRPr lang="en-IN" sz="1400" dirty="0"/>
          </a:p>
        </p:txBody>
      </p:sp>
      <p:sp>
        <p:nvSpPr>
          <p:cNvPr id="12" name="TextBox 11"/>
          <p:cNvSpPr txBox="1"/>
          <p:nvPr/>
        </p:nvSpPr>
        <p:spPr>
          <a:xfrm>
            <a:off x="3656036" y="5110851"/>
            <a:ext cx="2467976" cy="1384995"/>
          </a:xfrm>
          <a:prstGeom prst="rect">
            <a:avLst/>
          </a:prstGeom>
          <a:solidFill>
            <a:schemeClr val="accent1">
              <a:lumMod val="40000"/>
              <a:lumOff val="60000"/>
            </a:schemeClr>
          </a:solidFill>
        </p:spPr>
        <p:txBody>
          <a:bodyPr wrap="square" rtlCol="0">
            <a:spAutoFit/>
          </a:bodyPr>
          <a:lstStyle/>
          <a:p>
            <a:pPr algn="just"/>
            <a:r>
              <a:rPr lang="en-US" sz="1400" dirty="0"/>
              <a:t>The RP shall prepare an information memorandum containing relevant information as specified by IBBI for formulating a resolution plan. </a:t>
            </a:r>
            <a:endParaRPr lang="en-IN" sz="1400" dirty="0"/>
          </a:p>
        </p:txBody>
      </p:sp>
      <p:sp>
        <p:nvSpPr>
          <p:cNvPr id="13" name="TextBox 12"/>
          <p:cNvSpPr txBox="1"/>
          <p:nvPr/>
        </p:nvSpPr>
        <p:spPr>
          <a:xfrm>
            <a:off x="6882838" y="5105542"/>
            <a:ext cx="2072191" cy="1384995"/>
          </a:xfrm>
          <a:prstGeom prst="rect">
            <a:avLst/>
          </a:prstGeom>
          <a:solidFill>
            <a:schemeClr val="accent1">
              <a:lumMod val="40000"/>
              <a:lumOff val="60000"/>
            </a:schemeClr>
          </a:solidFill>
        </p:spPr>
        <p:txBody>
          <a:bodyPr wrap="square" rtlCol="0">
            <a:spAutoFit/>
          </a:bodyPr>
          <a:lstStyle/>
          <a:p>
            <a:pPr algn="just"/>
            <a:r>
              <a:rPr lang="en-US" sz="1400" dirty="0"/>
              <a:t>The RP shall submit the resolution plan as approved by the committee of creditors to the Adjudicating Authority.</a:t>
            </a:r>
            <a:endParaRPr lang="en-IN" sz="1400" dirty="0"/>
          </a:p>
        </p:txBody>
      </p:sp>
      <p:sp>
        <p:nvSpPr>
          <p:cNvPr id="14" name="TextBox 13"/>
          <p:cNvSpPr txBox="1"/>
          <p:nvPr/>
        </p:nvSpPr>
        <p:spPr>
          <a:xfrm>
            <a:off x="9604604" y="4683875"/>
            <a:ext cx="1621814" cy="523220"/>
          </a:xfrm>
          <a:prstGeom prst="rect">
            <a:avLst/>
          </a:prstGeom>
          <a:solidFill>
            <a:schemeClr val="accent1">
              <a:lumMod val="40000"/>
              <a:lumOff val="60000"/>
            </a:schemeClr>
          </a:solidFill>
        </p:spPr>
        <p:txBody>
          <a:bodyPr wrap="square" rtlCol="0">
            <a:spAutoFit/>
          </a:bodyPr>
          <a:lstStyle>
            <a:defPPr>
              <a:defRPr lang="en-US"/>
            </a:defPPr>
            <a:lvl1pPr algn="just"/>
          </a:lstStyle>
          <a:p>
            <a:r>
              <a:rPr lang="en-US" sz="1400" dirty="0"/>
              <a:t>Initiation of Liquidation </a:t>
            </a:r>
          </a:p>
        </p:txBody>
      </p:sp>
      <p:sp>
        <p:nvSpPr>
          <p:cNvPr id="15" name="Curved Left Arrow 14"/>
          <p:cNvSpPr/>
          <p:nvPr/>
        </p:nvSpPr>
        <p:spPr>
          <a:xfrm>
            <a:off x="10048156" y="5507552"/>
            <a:ext cx="734710" cy="803777"/>
          </a:xfrm>
          <a:prstGeom prst="curvedLef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Tree>
    <p:extLst>
      <p:ext uri="{BB962C8B-B14F-4D97-AF65-F5344CB8AC3E}">
        <p14:creationId xmlns:p14="http://schemas.microsoft.com/office/powerpoint/2010/main" val="8365170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07168" y="770016"/>
            <a:ext cx="9434762" cy="400110"/>
          </a:xfrm>
          <a:prstGeom prst="rect">
            <a:avLst/>
          </a:prstGeom>
        </p:spPr>
        <p:txBody>
          <a:bodyPr wrap="none">
            <a:spAutoFit/>
          </a:bodyPr>
          <a:lstStyle/>
          <a:p>
            <a:pPr algn="just"/>
            <a:r>
              <a:rPr lang="en-US" sz="2000" u="sng" dirty="0"/>
              <a:t>ROLE OF IRP/RP IN INSOLVENCY RESOLUTION PROCESS FOR CORPORATE PERSONS</a:t>
            </a:r>
            <a:endParaRPr lang="en-IN" u="sng" dirty="0"/>
          </a:p>
        </p:txBody>
      </p:sp>
      <p:sp>
        <p:nvSpPr>
          <p:cNvPr id="16" name="TextBox 15"/>
          <p:cNvSpPr txBox="1"/>
          <p:nvPr/>
        </p:nvSpPr>
        <p:spPr>
          <a:xfrm>
            <a:off x="162865" y="1660456"/>
            <a:ext cx="2324871" cy="738664"/>
          </a:xfrm>
          <a:prstGeom prst="rect">
            <a:avLst/>
          </a:prstGeom>
          <a:solidFill>
            <a:schemeClr val="accent1">
              <a:lumMod val="40000"/>
              <a:lumOff val="60000"/>
            </a:schemeClr>
          </a:solidFill>
        </p:spPr>
        <p:txBody>
          <a:bodyPr wrap="square" rtlCol="0">
            <a:spAutoFit/>
          </a:bodyPr>
          <a:lstStyle/>
          <a:p>
            <a:pPr algn="just"/>
            <a:r>
              <a:rPr lang="en-US" sz="1400" b="1" dirty="0"/>
              <a:t>Public Announcement </a:t>
            </a:r>
            <a:r>
              <a:rPr lang="en-US" sz="1400" dirty="0"/>
              <a:t>by IRP within 3 days of his appointment in </a:t>
            </a:r>
            <a:r>
              <a:rPr lang="en-US" sz="1400" b="1" dirty="0"/>
              <a:t>FORM A.</a:t>
            </a:r>
            <a:endParaRPr lang="en-IN" sz="1400" b="1" dirty="0"/>
          </a:p>
        </p:txBody>
      </p:sp>
      <p:sp>
        <p:nvSpPr>
          <p:cNvPr id="17" name="TextBox 16"/>
          <p:cNvSpPr txBox="1"/>
          <p:nvPr/>
        </p:nvSpPr>
        <p:spPr>
          <a:xfrm>
            <a:off x="5771178" y="1495679"/>
            <a:ext cx="1837936" cy="1600438"/>
          </a:xfrm>
          <a:prstGeom prst="rect">
            <a:avLst/>
          </a:prstGeom>
          <a:solidFill>
            <a:schemeClr val="accent1">
              <a:lumMod val="40000"/>
              <a:lumOff val="60000"/>
            </a:schemeClr>
          </a:solidFill>
        </p:spPr>
        <p:txBody>
          <a:bodyPr wrap="square" rtlCol="0">
            <a:spAutoFit/>
          </a:bodyPr>
          <a:lstStyle/>
          <a:p>
            <a:pPr algn="just"/>
            <a:r>
              <a:rPr lang="en-US" sz="1400" dirty="0"/>
              <a:t>Submission of </a:t>
            </a:r>
            <a:r>
              <a:rPr lang="en-US" sz="1400" b="1" dirty="0"/>
              <a:t>Proof of Claims</a:t>
            </a:r>
            <a:r>
              <a:rPr lang="en-US" sz="1400" dirty="0"/>
              <a:t> by creditors, workmen and employees to IRP in </a:t>
            </a:r>
            <a:r>
              <a:rPr lang="en-US" sz="1400" b="1" dirty="0"/>
              <a:t>FORMs B,C,D,E </a:t>
            </a:r>
            <a:r>
              <a:rPr lang="en-US" sz="1400" dirty="0"/>
              <a:t>as may be applicable.</a:t>
            </a:r>
            <a:endParaRPr lang="en-IN" sz="1400" dirty="0"/>
          </a:p>
        </p:txBody>
      </p:sp>
      <p:sp>
        <p:nvSpPr>
          <p:cNvPr id="18" name="TextBox 17"/>
          <p:cNvSpPr txBox="1"/>
          <p:nvPr/>
        </p:nvSpPr>
        <p:spPr>
          <a:xfrm>
            <a:off x="8774811" y="1867509"/>
            <a:ext cx="2637769" cy="523220"/>
          </a:xfrm>
          <a:prstGeom prst="rect">
            <a:avLst/>
          </a:prstGeom>
          <a:solidFill>
            <a:schemeClr val="accent1">
              <a:lumMod val="40000"/>
              <a:lumOff val="60000"/>
            </a:schemeClr>
          </a:solidFill>
        </p:spPr>
        <p:txBody>
          <a:bodyPr wrap="square" rtlCol="0">
            <a:spAutoFit/>
          </a:bodyPr>
          <a:lstStyle/>
          <a:p>
            <a:pPr algn="just"/>
            <a:r>
              <a:rPr lang="en-US" sz="1400" b="1" dirty="0"/>
              <a:t>Verification of Claims </a:t>
            </a:r>
            <a:r>
              <a:rPr lang="en-US" sz="1400" dirty="0"/>
              <a:t>by IRP within 7 days of receipt</a:t>
            </a:r>
            <a:endParaRPr lang="en-IN" sz="1400" dirty="0"/>
          </a:p>
        </p:txBody>
      </p:sp>
      <p:sp>
        <p:nvSpPr>
          <p:cNvPr id="19" name="TextBox 18"/>
          <p:cNvSpPr txBox="1"/>
          <p:nvPr/>
        </p:nvSpPr>
        <p:spPr>
          <a:xfrm>
            <a:off x="8887070" y="2783525"/>
            <a:ext cx="2642291" cy="523220"/>
          </a:xfrm>
          <a:prstGeom prst="rect">
            <a:avLst/>
          </a:prstGeom>
          <a:solidFill>
            <a:schemeClr val="accent1">
              <a:lumMod val="40000"/>
              <a:lumOff val="60000"/>
            </a:schemeClr>
          </a:solidFill>
        </p:spPr>
        <p:txBody>
          <a:bodyPr wrap="square" rtlCol="0">
            <a:spAutoFit/>
          </a:bodyPr>
          <a:lstStyle/>
          <a:p>
            <a:pPr algn="just"/>
            <a:r>
              <a:rPr lang="en-US" sz="1400" dirty="0"/>
              <a:t>Constitution of </a:t>
            </a:r>
            <a:r>
              <a:rPr lang="en-US" sz="1400" b="1" dirty="0"/>
              <a:t>Committee of Creditors (“COC”)</a:t>
            </a:r>
            <a:endParaRPr lang="en-IN" sz="1400" dirty="0"/>
          </a:p>
        </p:txBody>
      </p:sp>
      <p:sp>
        <p:nvSpPr>
          <p:cNvPr id="20" name="TextBox 19"/>
          <p:cNvSpPr txBox="1"/>
          <p:nvPr/>
        </p:nvSpPr>
        <p:spPr>
          <a:xfrm>
            <a:off x="8682187" y="3889137"/>
            <a:ext cx="3027925" cy="1600438"/>
          </a:xfrm>
          <a:prstGeom prst="rect">
            <a:avLst/>
          </a:prstGeom>
          <a:solidFill>
            <a:schemeClr val="accent1">
              <a:lumMod val="40000"/>
              <a:lumOff val="60000"/>
            </a:schemeClr>
          </a:solidFill>
        </p:spPr>
        <p:txBody>
          <a:bodyPr wrap="square" rtlCol="0">
            <a:spAutoFit/>
          </a:bodyPr>
          <a:lstStyle/>
          <a:p>
            <a:pPr algn="just"/>
            <a:r>
              <a:rPr lang="en-US" sz="1400" dirty="0"/>
              <a:t>Where corporate debtor has no financial debt, COC shall consist of-</a:t>
            </a:r>
          </a:p>
          <a:p>
            <a:pPr marL="228600" indent="-228600" algn="just">
              <a:buFont typeface="Arial" panose="020B0604020202020204" pitchFamily="34" charset="0"/>
              <a:buChar char="•"/>
            </a:pPr>
            <a:r>
              <a:rPr lang="en-US" sz="1400" dirty="0"/>
              <a:t>18 largest operational creditors by value</a:t>
            </a:r>
          </a:p>
          <a:p>
            <a:pPr marL="228600" indent="-228600" algn="just">
              <a:buFont typeface="Arial" panose="020B0604020202020204" pitchFamily="34" charset="0"/>
              <a:buChar char="•"/>
            </a:pPr>
            <a:r>
              <a:rPr lang="en-US" sz="1400" dirty="0"/>
              <a:t>1 workmen representative</a:t>
            </a:r>
          </a:p>
          <a:p>
            <a:pPr marL="228600" indent="-228600" algn="just">
              <a:buFont typeface="Arial" panose="020B0604020202020204" pitchFamily="34" charset="0"/>
              <a:buChar char="•"/>
            </a:pPr>
            <a:r>
              <a:rPr lang="en-US" sz="1400" dirty="0"/>
              <a:t>1 employee representative</a:t>
            </a:r>
            <a:endParaRPr lang="en-IN" sz="1400" dirty="0"/>
          </a:p>
        </p:txBody>
      </p:sp>
      <p:sp>
        <p:nvSpPr>
          <p:cNvPr id="21" name="TextBox 20"/>
          <p:cNvSpPr txBox="1"/>
          <p:nvPr/>
        </p:nvSpPr>
        <p:spPr>
          <a:xfrm>
            <a:off x="8682187" y="5948812"/>
            <a:ext cx="3027925" cy="738664"/>
          </a:xfrm>
          <a:prstGeom prst="rect">
            <a:avLst/>
          </a:prstGeom>
          <a:solidFill>
            <a:schemeClr val="accent1">
              <a:lumMod val="40000"/>
              <a:lumOff val="60000"/>
            </a:schemeClr>
          </a:solidFill>
        </p:spPr>
        <p:txBody>
          <a:bodyPr wrap="square" rtlCol="0">
            <a:spAutoFit/>
          </a:bodyPr>
          <a:lstStyle/>
          <a:p>
            <a:pPr algn="just"/>
            <a:r>
              <a:rPr lang="en-US" sz="1400" b="1" dirty="0"/>
              <a:t>IRP to file Report </a:t>
            </a:r>
            <a:r>
              <a:rPr lang="en-US" sz="1400" dirty="0"/>
              <a:t>certifying constitution of COC to NCLT within 30 days of his appointment</a:t>
            </a:r>
            <a:endParaRPr lang="en-IN" sz="1400" dirty="0"/>
          </a:p>
        </p:txBody>
      </p:sp>
      <p:sp>
        <p:nvSpPr>
          <p:cNvPr id="22" name="TextBox 21"/>
          <p:cNvSpPr txBox="1"/>
          <p:nvPr/>
        </p:nvSpPr>
        <p:spPr>
          <a:xfrm>
            <a:off x="4747587" y="6026338"/>
            <a:ext cx="3027925" cy="738664"/>
          </a:xfrm>
          <a:prstGeom prst="rect">
            <a:avLst/>
          </a:prstGeom>
          <a:solidFill>
            <a:schemeClr val="accent1">
              <a:lumMod val="40000"/>
              <a:lumOff val="60000"/>
            </a:schemeClr>
          </a:solidFill>
        </p:spPr>
        <p:txBody>
          <a:bodyPr wrap="square" rtlCol="0">
            <a:spAutoFit/>
          </a:bodyPr>
          <a:lstStyle/>
          <a:p>
            <a:pPr algn="just"/>
            <a:r>
              <a:rPr lang="en-US" sz="1400" b="1" dirty="0"/>
              <a:t>IRP to convene first meeting </a:t>
            </a:r>
            <a:r>
              <a:rPr lang="en-US" sz="1400" dirty="0"/>
              <a:t>of COC within 7 days of filing the report</a:t>
            </a:r>
            <a:endParaRPr lang="en-IN" sz="1400" dirty="0"/>
          </a:p>
        </p:txBody>
      </p:sp>
      <p:sp>
        <p:nvSpPr>
          <p:cNvPr id="23" name="Right Arrow 22"/>
          <p:cNvSpPr/>
          <p:nvPr/>
        </p:nvSpPr>
        <p:spPr>
          <a:xfrm>
            <a:off x="2643294" y="2259691"/>
            <a:ext cx="311116" cy="1439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4" name="Right Arrow 23"/>
          <p:cNvSpPr/>
          <p:nvPr/>
        </p:nvSpPr>
        <p:spPr>
          <a:xfrm>
            <a:off x="5299663" y="2250673"/>
            <a:ext cx="311116" cy="1439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 name="Right Arrow 24"/>
          <p:cNvSpPr/>
          <p:nvPr/>
        </p:nvSpPr>
        <p:spPr>
          <a:xfrm>
            <a:off x="7791575" y="2115762"/>
            <a:ext cx="576746" cy="1349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6" name="TextBox 25"/>
          <p:cNvSpPr txBox="1"/>
          <p:nvPr/>
        </p:nvSpPr>
        <p:spPr>
          <a:xfrm>
            <a:off x="3014133" y="1594383"/>
            <a:ext cx="2140621" cy="1600438"/>
          </a:xfrm>
          <a:prstGeom prst="rect">
            <a:avLst/>
          </a:prstGeom>
          <a:solidFill>
            <a:schemeClr val="accent1">
              <a:lumMod val="40000"/>
              <a:lumOff val="60000"/>
            </a:schemeClr>
          </a:solidFill>
        </p:spPr>
        <p:txBody>
          <a:bodyPr wrap="square" rtlCol="0">
            <a:spAutoFit/>
          </a:bodyPr>
          <a:lstStyle/>
          <a:p>
            <a:pPr algn="just"/>
            <a:r>
              <a:rPr lang="en-US" sz="1400" b="1" dirty="0"/>
              <a:t>IRP to appoint 2 registered </a:t>
            </a:r>
            <a:r>
              <a:rPr lang="en-US" sz="1400" b="1" dirty="0" err="1"/>
              <a:t>valuers</a:t>
            </a:r>
            <a:r>
              <a:rPr lang="en-US" sz="1400" b="1" dirty="0"/>
              <a:t> </a:t>
            </a:r>
            <a:r>
              <a:rPr lang="en-US" sz="1400" dirty="0"/>
              <a:t>within 7 days of his appointment to determine the liquidation value of corporate debtor</a:t>
            </a:r>
            <a:endParaRPr lang="en-IN" sz="1400" dirty="0"/>
          </a:p>
        </p:txBody>
      </p:sp>
      <p:sp>
        <p:nvSpPr>
          <p:cNvPr id="27" name="Left Arrow 26"/>
          <p:cNvSpPr/>
          <p:nvPr/>
        </p:nvSpPr>
        <p:spPr>
          <a:xfrm>
            <a:off x="8057205" y="6300641"/>
            <a:ext cx="311116" cy="1550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Box 27"/>
          <p:cNvSpPr txBox="1"/>
          <p:nvPr/>
        </p:nvSpPr>
        <p:spPr>
          <a:xfrm>
            <a:off x="451059" y="6116557"/>
            <a:ext cx="3389853" cy="523220"/>
          </a:xfrm>
          <a:prstGeom prst="rect">
            <a:avLst/>
          </a:prstGeom>
          <a:solidFill>
            <a:schemeClr val="accent1">
              <a:lumMod val="40000"/>
              <a:lumOff val="60000"/>
            </a:schemeClr>
          </a:solidFill>
        </p:spPr>
        <p:txBody>
          <a:bodyPr wrap="square" rtlCol="0">
            <a:spAutoFit/>
          </a:bodyPr>
          <a:lstStyle/>
          <a:p>
            <a:pPr algn="just"/>
            <a:r>
              <a:rPr lang="en-US" sz="1400" dirty="0"/>
              <a:t>IRP shall provide the </a:t>
            </a:r>
            <a:r>
              <a:rPr lang="en-US" sz="1400" b="1" dirty="0"/>
              <a:t>Liquidation value </a:t>
            </a:r>
            <a:r>
              <a:rPr lang="en-US" sz="1400" dirty="0"/>
              <a:t>to COC in electronic form</a:t>
            </a:r>
            <a:endParaRPr lang="en-IN" sz="1400" dirty="0"/>
          </a:p>
        </p:txBody>
      </p:sp>
      <p:sp>
        <p:nvSpPr>
          <p:cNvPr id="29" name="Left Arrow 28"/>
          <p:cNvSpPr/>
          <p:nvPr/>
        </p:nvSpPr>
        <p:spPr>
          <a:xfrm>
            <a:off x="4272494" y="6318144"/>
            <a:ext cx="311116" cy="1550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TextBox 29"/>
          <p:cNvSpPr txBox="1"/>
          <p:nvPr/>
        </p:nvSpPr>
        <p:spPr>
          <a:xfrm>
            <a:off x="479043" y="4940721"/>
            <a:ext cx="3389853" cy="738664"/>
          </a:xfrm>
          <a:prstGeom prst="rect">
            <a:avLst/>
          </a:prstGeom>
          <a:solidFill>
            <a:schemeClr val="accent1">
              <a:lumMod val="40000"/>
              <a:lumOff val="60000"/>
            </a:schemeClr>
          </a:solidFill>
        </p:spPr>
        <p:txBody>
          <a:bodyPr wrap="square" rtlCol="0">
            <a:spAutoFit/>
          </a:bodyPr>
          <a:lstStyle/>
          <a:p>
            <a:pPr algn="just"/>
            <a:r>
              <a:rPr lang="en-US" sz="1400" dirty="0"/>
              <a:t>IRP/RP shall submit </a:t>
            </a:r>
            <a:r>
              <a:rPr lang="en-US" sz="1400" b="1" dirty="0"/>
              <a:t>Information Memorandum</a:t>
            </a:r>
            <a:r>
              <a:rPr lang="en-US" sz="1400" dirty="0"/>
              <a:t> in electronic form to each member of COC</a:t>
            </a:r>
            <a:endParaRPr lang="en-IN" sz="1400" dirty="0"/>
          </a:p>
        </p:txBody>
      </p:sp>
      <p:sp>
        <p:nvSpPr>
          <p:cNvPr id="31" name="Up Arrow 30"/>
          <p:cNvSpPr/>
          <p:nvPr/>
        </p:nvSpPr>
        <p:spPr>
          <a:xfrm>
            <a:off x="1772156" y="5752276"/>
            <a:ext cx="210543"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TextBox 31"/>
          <p:cNvSpPr txBox="1"/>
          <p:nvPr/>
        </p:nvSpPr>
        <p:spPr>
          <a:xfrm>
            <a:off x="451058" y="3723432"/>
            <a:ext cx="3389853" cy="738664"/>
          </a:xfrm>
          <a:prstGeom prst="rect">
            <a:avLst/>
          </a:prstGeom>
          <a:solidFill>
            <a:schemeClr val="accent1">
              <a:lumMod val="40000"/>
              <a:lumOff val="60000"/>
            </a:schemeClr>
          </a:solidFill>
        </p:spPr>
        <p:txBody>
          <a:bodyPr wrap="square" rtlCol="0">
            <a:spAutoFit/>
          </a:bodyPr>
          <a:lstStyle/>
          <a:p>
            <a:pPr algn="just"/>
            <a:r>
              <a:rPr lang="en-US" sz="1400" dirty="0"/>
              <a:t>RP shall present all </a:t>
            </a:r>
            <a:r>
              <a:rPr lang="en-US" sz="1400" b="1" dirty="0"/>
              <a:t>Resolution plans</a:t>
            </a:r>
            <a:r>
              <a:rPr lang="en-US" sz="1400" dirty="0"/>
              <a:t> that meet requirements of Code to COC for its consideration</a:t>
            </a:r>
            <a:endParaRPr lang="en-IN" sz="1400" dirty="0"/>
          </a:p>
        </p:txBody>
      </p:sp>
      <p:sp>
        <p:nvSpPr>
          <p:cNvPr id="33" name="Up Arrow 32"/>
          <p:cNvSpPr/>
          <p:nvPr/>
        </p:nvSpPr>
        <p:spPr>
          <a:xfrm>
            <a:off x="1772155" y="4493535"/>
            <a:ext cx="210543"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4" name="Right Arrow 33"/>
          <p:cNvSpPr/>
          <p:nvPr/>
        </p:nvSpPr>
        <p:spPr>
          <a:xfrm>
            <a:off x="4030367" y="3958283"/>
            <a:ext cx="311116" cy="1840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p:cNvSpPr txBox="1"/>
          <p:nvPr/>
        </p:nvSpPr>
        <p:spPr>
          <a:xfrm>
            <a:off x="4557280" y="3788680"/>
            <a:ext cx="3389853" cy="523220"/>
          </a:xfrm>
          <a:prstGeom prst="rect">
            <a:avLst/>
          </a:prstGeom>
          <a:solidFill>
            <a:schemeClr val="accent4">
              <a:lumMod val="60000"/>
              <a:lumOff val="40000"/>
            </a:schemeClr>
          </a:solidFill>
          <a:ln>
            <a:solidFill>
              <a:schemeClr val="accent4">
                <a:lumMod val="60000"/>
                <a:lumOff val="40000"/>
              </a:schemeClr>
            </a:solidFill>
          </a:ln>
        </p:spPr>
        <p:txBody>
          <a:bodyPr wrap="square" rtlCol="0">
            <a:spAutoFit/>
          </a:bodyPr>
          <a:lstStyle/>
          <a:p>
            <a:pPr algn="just"/>
            <a:r>
              <a:rPr lang="en-US" sz="1400" dirty="0"/>
              <a:t>RP on instruction of COC may apply </a:t>
            </a:r>
            <a:r>
              <a:rPr lang="en-US" sz="1400" b="1" dirty="0"/>
              <a:t>for Extension of CIRP period</a:t>
            </a:r>
            <a:r>
              <a:rPr lang="en-US" sz="1400" dirty="0"/>
              <a:t> before NCLT.</a:t>
            </a:r>
            <a:endParaRPr lang="en-IN" sz="1400" dirty="0"/>
          </a:p>
        </p:txBody>
      </p:sp>
      <p:sp>
        <p:nvSpPr>
          <p:cNvPr id="36" name="TextBox 35"/>
          <p:cNvSpPr txBox="1"/>
          <p:nvPr/>
        </p:nvSpPr>
        <p:spPr>
          <a:xfrm>
            <a:off x="170171" y="2399120"/>
            <a:ext cx="2337750" cy="523220"/>
          </a:xfrm>
          <a:prstGeom prst="rect">
            <a:avLst/>
          </a:prstGeom>
          <a:solidFill>
            <a:schemeClr val="accent1">
              <a:lumMod val="40000"/>
              <a:lumOff val="60000"/>
            </a:schemeClr>
          </a:solidFill>
        </p:spPr>
        <p:txBody>
          <a:bodyPr wrap="square" rtlCol="0">
            <a:spAutoFit/>
          </a:bodyPr>
          <a:lstStyle/>
          <a:p>
            <a:pPr algn="just"/>
            <a:r>
              <a:rPr lang="en-US" sz="1400" dirty="0"/>
              <a:t>By sending pdf file to public.ann@ibbi.gov.in</a:t>
            </a:r>
            <a:endParaRPr lang="en-IN" sz="1400" dirty="0"/>
          </a:p>
        </p:txBody>
      </p:sp>
      <p:sp>
        <p:nvSpPr>
          <p:cNvPr id="37" name="Down Arrow 36"/>
          <p:cNvSpPr/>
          <p:nvPr/>
        </p:nvSpPr>
        <p:spPr>
          <a:xfrm>
            <a:off x="10057737" y="2523516"/>
            <a:ext cx="161364" cy="1495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 name="Down Arrow 37"/>
          <p:cNvSpPr/>
          <p:nvPr/>
        </p:nvSpPr>
        <p:spPr>
          <a:xfrm>
            <a:off x="10093696" y="3416158"/>
            <a:ext cx="161364" cy="1495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 name="Down Arrow 38"/>
          <p:cNvSpPr/>
          <p:nvPr/>
        </p:nvSpPr>
        <p:spPr>
          <a:xfrm>
            <a:off x="10115467" y="5539429"/>
            <a:ext cx="161364" cy="1495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2331558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49758" y="759687"/>
            <a:ext cx="5477077" cy="400110"/>
          </a:xfrm>
          <a:prstGeom prst="rect">
            <a:avLst/>
          </a:prstGeom>
        </p:spPr>
        <p:txBody>
          <a:bodyPr wrap="none">
            <a:spAutoFit/>
          </a:bodyPr>
          <a:lstStyle/>
          <a:p>
            <a:pPr algn="just"/>
            <a:r>
              <a:rPr lang="en-US" sz="2000" u="sng" dirty="0"/>
              <a:t>KEY FEATURES OF RESTRUCTURING UNDER IBC</a:t>
            </a:r>
            <a:endParaRPr lang="en-IN" u="sng" dirty="0"/>
          </a:p>
        </p:txBody>
      </p:sp>
      <p:graphicFrame>
        <p:nvGraphicFramePr>
          <p:cNvPr id="4" name="Table 3"/>
          <p:cNvGraphicFramePr>
            <a:graphicFrameLocks noGrp="1"/>
          </p:cNvGraphicFramePr>
          <p:nvPr>
            <p:extLst>
              <p:ext uri="{D42A27DB-BD31-4B8C-83A1-F6EECF244321}">
                <p14:modId xmlns:p14="http://schemas.microsoft.com/office/powerpoint/2010/main" val="4151279717"/>
              </p:ext>
            </p:extLst>
          </p:nvPr>
        </p:nvGraphicFramePr>
        <p:xfrm>
          <a:off x="700099" y="1394580"/>
          <a:ext cx="10708129" cy="4729480"/>
        </p:xfrm>
        <a:graphic>
          <a:graphicData uri="http://schemas.openxmlformats.org/drawingml/2006/table">
            <a:tbl>
              <a:tblPr firstRow="1" bandRow="1">
                <a:tableStyleId>{5C22544A-7EE6-4342-B048-85BDC9FD1C3A}</a:tableStyleId>
              </a:tblPr>
              <a:tblGrid>
                <a:gridCol w="721842">
                  <a:extLst>
                    <a:ext uri="{9D8B030D-6E8A-4147-A177-3AD203B41FA5}">
                      <a16:colId xmlns:a16="http://schemas.microsoft.com/office/drawing/2014/main" val="20000"/>
                    </a:ext>
                  </a:extLst>
                </a:gridCol>
                <a:gridCol w="3231845">
                  <a:extLst>
                    <a:ext uri="{9D8B030D-6E8A-4147-A177-3AD203B41FA5}">
                      <a16:colId xmlns:a16="http://schemas.microsoft.com/office/drawing/2014/main" val="20001"/>
                    </a:ext>
                  </a:extLst>
                </a:gridCol>
                <a:gridCol w="6754442">
                  <a:extLst>
                    <a:ext uri="{9D8B030D-6E8A-4147-A177-3AD203B41FA5}">
                      <a16:colId xmlns:a16="http://schemas.microsoft.com/office/drawing/2014/main" val="20002"/>
                    </a:ext>
                  </a:extLst>
                </a:gridCol>
              </a:tblGrid>
              <a:tr h="370840">
                <a:tc>
                  <a:txBody>
                    <a:bodyPr/>
                    <a:lstStyle/>
                    <a:p>
                      <a:pPr algn="ctr"/>
                      <a:r>
                        <a:rPr lang="en-US" sz="1600" dirty="0"/>
                        <a:t>SI</a:t>
                      </a:r>
                      <a:endParaRPr lang="en-IN" sz="1600" dirty="0"/>
                    </a:p>
                  </a:txBody>
                  <a:tcPr/>
                </a:tc>
                <a:tc>
                  <a:txBody>
                    <a:bodyPr/>
                    <a:lstStyle/>
                    <a:p>
                      <a:pPr algn="ctr"/>
                      <a:r>
                        <a:rPr lang="en-US" sz="1600" dirty="0"/>
                        <a:t>Key Feature</a:t>
                      </a:r>
                      <a:endParaRPr lang="en-IN" sz="1600" dirty="0"/>
                    </a:p>
                  </a:txBody>
                  <a:tcPr/>
                </a:tc>
                <a:tc>
                  <a:txBody>
                    <a:bodyPr/>
                    <a:lstStyle/>
                    <a:p>
                      <a:pPr algn="ctr"/>
                      <a:r>
                        <a:rPr lang="en-US" sz="1600" dirty="0"/>
                        <a:t>Description</a:t>
                      </a:r>
                      <a:endParaRPr lang="en-IN" sz="1600" dirty="0"/>
                    </a:p>
                  </a:txBody>
                  <a:tcPr/>
                </a:tc>
                <a:extLst>
                  <a:ext uri="{0D108BD9-81ED-4DB2-BD59-A6C34878D82A}">
                    <a16:rowId xmlns:a16="http://schemas.microsoft.com/office/drawing/2014/main" val="10000"/>
                  </a:ext>
                </a:extLst>
              </a:tr>
              <a:tr h="370840">
                <a:tc>
                  <a:txBody>
                    <a:bodyPr/>
                    <a:lstStyle/>
                    <a:p>
                      <a:pPr algn="ctr"/>
                      <a:r>
                        <a:rPr lang="en-US" sz="1600" dirty="0"/>
                        <a:t>1.</a:t>
                      </a:r>
                      <a:endParaRPr lang="en-IN" sz="1600" dirty="0"/>
                    </a:p>
                  </a:txBody>
                  <a:tcPr/>
                </a:tc>
                <a:tc>
                  <a:txBody>
                    <a:bodyPr/>
                    <a:lstStyle/>
                    <a:p>
                      <a:r>
                        <a:rPr lang="en-US" sz="1600" dirty="0"/>
                        <a:t>Time bound process</a:t>
                      </a:r>
                      <a:endParaRPr lang="en-IN" sz="1600" dirty="0"/>
                    </a:p>
                  </a:txBody>
                  <a:tcPr/>
                </a:tc>
                <a:tc>
                  <a:txBody>
                    <a:bodyPr/>
                    <a:lstStyle/>
                    <a:p>
                      <a:pPr algn="just"/>
                      <a:r>
                        <a:rPr lang="en-US" sz="1600" dirty="0"/>
                        <a:t>One of the key features of the IBC is its emphasis on time-bound resolution. The entire insolvency resolution process, including the submission and approval of the resolution plan, is designed to be completed within a stipulated period.</a:t>
                      </a:r>
                      <a:endParaRPr lang="en-IN" sz="1600" dirty="0"/>
                    </a:p>
                  </a:txBody>
                  <a:tcPr/>
                </a:tc>
                <a:extLst>
                  <a:ext uri="{0D108BD9-81ED-4DB2-BD59-A6C34878D82A}">
                    <a16:rowId xmlns:a16="http://schemas.microsoft.com/office/drawing/2014/main" val="10001"/>
                  </a:ext>
                </a:extLst>
              </a:tr>
              <a:tr h="370840">
                <a:tc>
                  <a:txBody>
                    <a:bodyPr/>
                    <a:lstStyle/>
                    <a:p>
                      <a:pPr algn="ctr"/>
                      <a:r>
                        <a:rPr lang="en-US" sz="1600" dirty="0"/>
                        <a:t>2.</a:t>
                      </a:r>
                      <a:endParaRPr lang="en-IN" sz="1600" dirty="0"/>
                    </a:p>
                  </a:txBody>
                  <a:tcPr/>
                </a:tc>
                <a:tc>
                  <a:txBody>
                    <a:bodyPr/>
                    <a:lstStyle/>
                    <a:p>
                      <a:r>
                        <a:rPr lang="en-US" sz="1600" dirty="0"/>
                        <a:t>Maximization of Value</a:t>
                      </a:r>
                      <a:endParaRPr lang="en-IN" sz="1600" dirty="0"/>
                    </a:p>
                  </a:txBody>
                  <a:tcPr/>
                </a:tc>
                <a:tc>
                  <a:txBody>
                    <a:bodyPr/>
                    <a:lstStyle/>
                    <a:p>
                      <a:pPr algn="just"/>
                      <a:r>
                        <a:rPr lang="en-US" sz="1600" dirty="0"/>
                        <a:t>The IBC focuses on maximizing the value of the corporate debtor's assets. The resolution plan should aim to provide the best possible outcome for creditors while ensuring the continuation of the business.</a:t>
                      </a:r>
                      <a:endParaRPr lang="en-IN" sz="1600" dirty="0"/>
                    </a:p>
                  </a:txBody>
                  <a:tcPr/>
                </a:tc>
                <a:extLst>
                  <a:ext uri="{0D108BD9-81ED-4DB2-BD59-A6C34878D82A}">
                    <a16:rowId xmlns:a16="http://schemas.microsoft.com/office/drawing/2014/main" val="10002"/>
                  </a:ext>
                </a:extLst>
              </a:tr>
              <a:tr h="370840">
                <a:tc>
                  <a:txBody>
                    <a:bodyPr/>
                    <a:lstStyle/>
                    <a:p>
                      <a:pPr algn="ctr"/>
                      <a:r>
                        <a:rPr lang="en-US" sz="1600" dirty="0"/>
                        <a:t>3.</a:t>
                      </a:r>
                      <a:endParaRPr lang="en-IN" sz="1600" dirty="0"/>
                    </a:p>
                  </a:txBody>
                  <a:tcPr/>
                </a:tc>
                <a:tc>
                  <a:txBody>
                    <a:bodyPr/>
                    <a:lstStyle/>
                    <a:p>
                      <a:r>
                        <a:rPr lang="en-US" sz="1600" dirty="0"/>
                        <a:t>Fair and</a:t>
                      </a:r>
                      <a:r>
                        <a:rPr lang="en-US" sz="1600" baseline="0" dirty="0"/>
                        <a:t> Transparent Process</a:t>
                      </a:r>
                      <a:endParaRPr lang="en-IN" sz="1600" dirty="0"/>
                    </a:p>
                  </a:txBody>
                  <a:tcPr/>
                </a:tc>
                <a:tc>
                  <a:txBody>
                    <a:bodyPr/>
                    <a:lstStyle/>
                    <a:p>
                      <a:pPr algn="just"/>
                      <a:r>
                        <a:rPr lang="en-US" sz="1600" dirty="0"/>
                        <a:t>The IBC promotes a fair and transparent process where the </a:t>
                      </a:r>
                      <a:r>
                        <a:rPr lang="en-US" sz="1600" dirty="0" err="1"/>
                        <a:t>CoC</a:t>
                      </a:r>
                      <a:r>
                        <a:rPr lang="en-US" sz="1600" dirty="0"/>
                        <a:t>, which primarily consists of financial creditors, has a significant say in the decision-making process</a:t>
                      </a:r>
                      <a:endParaRPr lang="en-IN" sz="1600" dirty="0"/>
                    </a:p>
                  </a:txBody>
                  <a:tcPr/>
                </a:tc>
                <a:extLst>
                  <a:ext uri="{0D108BD9-81ED-4DB2-BD59-A6C34878D82A}">
                    <a16:rowId xmlns:a16="http://schemas.microsoft.com/office/drawing/2014/main" val="10003"/>
                  </a:ext>
                </a:extLst>
              </a:tr>
              <a:tr h="370840">
                <a:tc>
                  <a:txBody>
                    <a:bodyPr/>
                    <a:lstStyle/>
                    <a:p>
                      <a:pPr algn="ctr"/>
                      <a:r>
                        <a:rPr lang="en-US" sz="1600" dirty="0"/>
                        <a:t>4.</a:t>
                      </a:r>
                      <a:endParaRPr lang="en-IN" sz="1600" dirty="0"/>
                    </a:p>
                  </a:txBody>
                  <a:tcPr/>
                </a:tc>
                <a:tc>
                  <a:txBody>
                    <a:bodyPr/>
                    <a:lstStyle/>
                    <a:p>
                      <a:r>
                        <a:rPr lang="en-US" sz="1600" dirty="0"/>
                        <a:t>Prevention</a:t>
                      </a:r>
                      <a:r>
                        <a:rPr lang="en-US" sz="1600" baseline="0" dirty="0"/>
                        <a:t> of Erosion of Value</a:t>
                      </a:r>
                      <a:endParaRPr lang="en-IN" sz="1600" dirty="0"/>
                    </a:p>
                  </a:txBody>
                  <a:tcPr/>
                </a:tc>
                <a:tc>
                  <a:txBody>
                    <a:bodyPr/>
                    <a:lstStyle/>
                    <a:p>
                      <a:pPr algn="just"/>
                      <a:r>
                        <a:rPr lang="en-US" sz="1600" dirty="0"/>
                        <a:t>The goal is to prevent the erosion of value in distressed companies by facilitating a timely and efficient resolution process.</a:t>
                      </a:r>
                      <a:endParaRPr lang="en-IN" sz="1600" dirty="0"/>
                    </a:p>
                  </a:txBody>
                  <a:tcPr/>
                </a:tc>
                <a:extLst>
                  <a:ext uri="{0D108BD9-81ED-4DB2-BD59-A6C34878D82A}">
                    <a16:rowId xmlns:a16="http://schemas.microsoft.com/office/drawing/2014/main" val="10004"/>
                  </a:ext>
                </a:extLst>
              </a:tr>
              <a:tr h="370840">
                <a:tc>
                  <a:txBody>
                    <a:bodyPr/>
                    <a:lstStyle/>
                    <a:p>
                      <a:pPr algn="ctr"/>
                      <a:r>
                        <a:rPr lang="en-US" sz="1600" dirty="0"/>
                        <a:t>5.</a:t>
                      </a:r>
                      <a:endParaRPr lang="en-IN" sz="1600" dirty="0"/>
                    </a:p>
                  </a:txBody>
                  <a:tcPr/>
                </a:tc>
                <a:tc>
                  <a:txBody>
                    <a:bodyPr/>
                    <a:lstStyle/>
                    <a:p>
                      <a:r>
                        <a:rPr lang="en-US" sz="1600" dirty="0"/>
                        <a:t>Liquidation</a:t>
                      </a:r>
                      <a:r>
                        <a:rPr lang="en-US" sz="1600" baseline="0" dirty="0"/>
                        <a:t> as Last Resort</a:t>
                      </a:r>
                      <a:endParaRPr lang="en-IN" sz="1600" dirty="0"/>
                    </a:p>
                  </a:txBody>
                  <a:tcPr/>
                </a:tc>
                <a:tc>
                  <a:txBody>
                    <a:bodyPr/>
                    <a:lstStyle/>
                    <a:p>
                      <a:pPr algn="just"/>
                      <a:r>
                        <a:rPr lang="en-US" sz="1600" dirty="0"/>
                        <a:t>If a viable resolution plan cannot be approved or implemented, the corporate debtor may go into liquidation. However, liquidation is considered a last resort, and the emphasis is on resolution whenever possible.</a:t>
                      </a:r>
                      <a:endParaRPr lang="en-IN" sz="16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8816692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49758" y="819842"/>
            <a:ext cx="5734647" cy="400110"/>
          </a:xfrm>
          <a:prstGeom prst="rect">
            <a:avLst/>
          </a:prstGeom>
        </p:spPr>
        <p:txBody>
          <a:bodyPr wrap="none">
            <a:spAutoFit/>
          </a:bodyPr>
          <a:lstStyle/>
          <a:p>
            <a:pPr algn="just"/>
            <a:r>
              <a:rPr lang="en-US" sz="2000" u="sng" dirty="0"/>
              <a:t>CASE STUDY OF RUCHI SOYA INDUSTRIES LIMITED</a:t>
            </a:r>
            <a:endParaRPr lang="en-IN" u="sng" dirty="0"/>
          </a:p>
        </p:txBody>
      </p:sp>
      <p:sp>
        <p:nvSpPr>
          <p:cNvPr id="5" name="Rectangle 4"/>
          <p:cNvSpPr/>
          <p:nvPr/>
        </p:nvSpPr>
        <p:spPr>
          <a:xfrm>
            <a:off x="649758" y="1391342"/>
            <a:ext cx="10800218" cy="3416320"/>
          </a:xfrm>
          <a:prstGeom prst="rect">
            <a:avLst/>
          </a:prstGeom>
        </p:spPr>
        <p:txBody>
          <a:bodyPr wrap="square">
            <a:spAutoFit/>
          </a:bodyPr>
          <a:lstStyle/>
          <a:p>
            <a:pPr algn="just"/>
            <a:r>
              <a:rPr lang="en-US" dirty="0"/>
              <a:t>Background-</a:t>
            </a:r>
          </a:p>
          <a:p>
            <a:pPr algn="just"/>
            <a:endParaRPr lang="en-US" dirty="0"/>
          </a:p>
          <a:p>
            <a:pPr algn="just"/>
            <a:r>
              <a:rPr lang="en-US" dirty="0"/>
              <a:t>The Corporate Insolvency Resolution Process (CIRP) of </a:t>
            </a:r>
            <a:r>
              <a:rPr lang="en-US" dirty="0" err="1">
                <a:solidFill>
                  <a:srgbClr val="FF0000"/>
                </a:solidFill>
              </a:rPr>
              <a:t>Ruchi</a:t>
            </a:r>
            <a:r>
              <a:rPr lang="en-US" dirty="0">
                <a:solidFill>
                  <a:srgbClr val="FF0000"/>
                </a:solidFill>
              </a:rPr>
              <a:t> Soya Industries Limited (RSIL), the CD </a:t>
            </a:r>
            <a:r>
              <a:rPr lang="en-US" dirty="0"/>
              <a:t>has been an exciting and thought-provoking case of resolution under Insolvency and Bankruptcy Code, 2016 (IBC) with many firsts. It has not only resulted in a successful resolution and turnaround of CD but also established legal precedence and benchmarks in the Indian distressed asset resolution and turnaround space.</a:t>
            </a:r>
          </a:p>
          <a:p>
            <a:pPr algn="just"/>
            <a:endParaRPr lang="en-US" dirty="0"/>
          </a:p>
          <a:p>
            <a:pPr algn="just"/>
            <a:r>
              <a:rPr lang="en-US" dirty="0"/>
              <a:t>RSIL was part of the second list of 28 defaulters that Reserve Bank of India (RBI) flagged for resolution in August 2017. Pursuant to petitions filed by Standard Chartered Bank and DBS Bank Ltd under Section 7 of the IBC, the National Company Law Tribunal (NCLT), Mumbai Bench, vide order dated December 15, 2017 admitted application for initiation of CIRP for RSIL. </a:t>
            </a:r>
          </a:p>
        </p:txBody>
      </p:sp>
    </p:spTree>
    <p:extLst>
      <p:ext uri="{BB962C8B-B14F-4D97-AF65-F5344CB8AC3E}">
        <p14:creationId xmlns:p14="http://schemas.microsoft.com/office/powerpoint/2010/main" val="25134178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49758" y="819842"/>
            <a:ext cx="5734647" cy="400110"/>
          </a:xfrm>
          <a:prstGeom prst="rect">
            <a:avLst/>
          </a:prstGeom>
        </p:spPr>
        <p:txBody>
          <a:bodyPr wrap="none">
            <a:spAutoFit/>
          </a:bodyPr>
          <a:lstStyle/>
          <a:p>
            <a:pPr algn="just"/>
            <a:r>
              <a:rPr lang="en-US" sz="2000" u="sng" dirty="0"/>
              <a:t>CASE STUDY OF RUCHI SOYA INDUSTRIES LIMITED</a:t>
            </a:r>
            <a:endParaRPr lang="en-IN" u="sng" dirty="0"/>
          </a:p>
        </p:txBody>
      </p:sp>
      <p:sp>
        <p:nvSpPr>
          <p:cNvPr id="5" name="Rectangle 4"/>
          <p:cNvSpPr/>
          <p:nvPr/>
        </p:nvSpPr>
        <p:spPr>
          <a:xfrm>
            <a:off x="649758" y="1391342"/>
            <a:ext cx="10800218" cy="3416320"/>
          </a:xfrm>
          <a:prstGeom prst="rect">
            <a:avLst/>
          </a:prstGeom>
        </p:spPr>
        <p:txBody>
          <a:bodyPr wrap="square">
            <a:spAutoFit/>
          </a:bodyPr>
          <a:lstStyle/>
          <a:p>
            <a:pPr algn="just"/>
            <a:r>
              <a:rPr lang="en-US" dirty="0"/>
              <a:t>Background-</a:t>
            </a:r>
          </a:p>
          <a:p>
            <a:pPr algn="just"/>
            <a:endParaRPr lang="en-US" dirty="0"/>
          </a:p>
          <a:p>
            <a:pPr algn="just"/>
            <a:r>
              <a:rPr lang="en-US" dirty="0"/>
              <a:t>Starting its journey in 1986 at Indore, </a:t>
            </a:r>
            <a:r>
              <a:rPr lang="en-US" dirty="0" err="1"/>
              <a:t>Ruchi</a:t>
            </a:r>
            <a:r>
              <a:rPr lang="en-US" dirty="0"/>
              <a:t> Soya Industries Ltd (RSIL), the Corporate Debtor (CD) features among the leading FMCG (Fast Moving Consumer Goods) player in India. Known as a pioneer of Soya Foods in India, the RSIL has also been a manufacturer and marketer of a healthy range of consumer products including edible oils, </a:t>
            </a:r>
            <a:r>
              <a:rPr lang="en-US" dirty="0" err="1"/>
              <a:t>vanaspati</a:t>
            </a:r>
            <a:r>
              <a:rPr lang="en-US" dirty="0"/>
              <a:t>, and bakery fat.</a:t>
            </a:r>
          </a:p>
          <a:p>
            <a:pPr algn="just"/>
            <a:endParaRPr lang="en-US" dirty="0"/>
          </a:p>
          <a:p>
            <a:pPr algn="just"/>
            <a:r>
              <a:rPr lang="en-US" dirty="0"/>
              <a:t>The company (CD) had plants at 23 locations in India giving access to markets across the country.</a:t>
            </a:r>
          </a:p>
          <a:p>
            <a:pPr algn="just"/>
            <a:r>
              <a:rPr lang="en-US" dirty="0"/>
              <a:t>The company operated its business under various business segments - Crushing, Refining, Soya Products (food), Wind Power Generation and Palm plantations.</a:t>
            </a:r>
          </a:p>
          <a:p>
            <a:pPr algn="just"/>
            <a:endParaRPr lang="en-US" dirty="0"/>
          </a:p>
          <a:p>
            <a:pPr algn="just"/>
            <a:endParaRPr lang="en-US" dirty="0"/>
          </a:p>
        </p:txBody>
      </p:sp>
    </p:spTree>
    <p:extLst>
      <p:ext uri="{BB962C8B-B14F-4D97-AF65-F5344CB8AC3E}">
        <p14:creationId xmlns:p14="http://schemas.microsoft.com/office/powerpoint/2010/main" val="13031868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49758" y="819842"/>
            <a:ext cx="5734647" cy="400110"/>
          </a:xfrm>
          <a:prstGeom prst="rect">
            <a:avLst/>
          </a:prstGeom>
        </p:spPr>
        <p:txBody>
          <a:bodyPr wrap="none">
            <a:spAutoFit/>
          </a:bodyPr>
          <a:lstStyle/>
          <a:p>
            <a:pPr algn="just"/>
            <a:r>
              <a:rPr lang="en-US" sz="2000" u="sng" dirty="0"/>
              <a:t>CASE STUDY OF RUCHI SOYA INDUSTRIES LIMITED</a:t>
            </a:r>
            <a:endParaRPr lang="en-IN" u="sng" dirty="0"/>
          </a:p>
        </p:txBody>
      </p:sp>
      <p:sp>
        <p:nvSpPr>
          <p:cNvPr id="5" name="Rectangle 4"/>
          <p:cNvSpPr/>
          <p:nvPr/>
        </p:nvSpPr>
        <p:spPr>
          <a:xfrm>
            <a:off x="649758" y="1391342"/>
            <a:ext cx="10800218" cy="369332"/>
          </a:xfrm>
          <a:prstGeom prst="rect">
            <a:avLst/>
          </a:prstGeom>
        </p:spPr>
        <p:txBody>
          <a:bodyPr wrap="square">
            <a:spAutoFit/>
          </a:bodyPr>
          <a:lstStyle/>
          <a:p>
            <a:pPr algn="just"/>
            <a:r>
              <a:rPr lang="en-US" dirty="0"/>
              <a:t>Reasons for Financial Stress</a:t>
            </a:r>
          </a:p>
        </p:txBody>
      </p:sp>
      <p:graphicFrame>
        <p:nvGraphicFramePr>
          <p:cNvPr id="4" name="Table 3"/>
          <p:cNvGraphicFramePr>
            <a:graphicFrameLocks noGrp="1"/>
          </p:cNvGraphicFramePr>
          <p:nvPr>
            <p:extLst>
              <p:ext uri="{D42A27DB-BD31-4B8C-83A1-F6EECF244321}">
                <p14:modId xmlns:p14="http://schemas.microsoft.com/office/powerpoint/2010/main" val="3269997189"/>
              </p:ext>
            </p:extLst>
          </p:nvPr>
        </p:nvGraphicFramePr>
        <p:xfrm>
          <a:off x="649758" y="1760674"/>
          <a:ext cx="10529870" cy="4546600"/>
        </p:xfrm>
        <a:graphic>
          <a:graphicData uri="http://schemas.openxmlformats.org/drawingml/2006/table">
            <a:tbl>
              <a:tblPr firstRow="1" bandRow="1">
                <a:tableStyleId>{5C22544A-7EE6-4342-B048-85BDC9FD1C3A}</a:tableStyleId>
              </a:tblPr>
              <a:tblGrid>
                <a:gridCol w="709511">
                  <a:extLst>
                    <a:ext uri="{9D8B030D-6E8A-4147-A177-3AD203B41FA5}">
                      <a16:colId xmlns:a16="http://schemas.microsoft.com/office/drawing/2014/main" val="20000"/>
                    </a:ext>
                  </a:extLst>
                </a:gridCol>
                <a:gridCol w="1405702">
                  <a:extLst>
                    <a:ext uri="{9D8B030D-6E8A-4147-A177-3AD203B41FA5}">
                      <a16:colId xmlns:a16="http://schemas.microsoft.com/office/drawing/2014/main" val="20001"/>
                    </a:ext>
                  </a:extLst>
                </a:gridCol>
                <a:gridCol w="8414657">
                  <a:extLst>
                    <a:ext uri="{9D8B030D-6E8A-4147-A177-3AD203B41FA5}">
                      <a16:colId xmlns:a16="http://schemas.microsoft.com/office/drawing/2014/main" val="20002"/>
                    </a:ext>
                  </a:extLst>
                </a:gridCol>
              </a:tblGrid>
              <a:tr h="370840">
                <a:tc>
                  <a:txBody>
                    <a:bodyPr/>
                    <a:lstStyle/>
                    <a:p>
                      <a:pPr algn="ctr"/>
                      <a:r>
                        <a:rPr lang="en-US" sz="1600" dirty="0"/>
                        <a:t>SI</a:t>
                      </a:r>
                      <a:endParaRPr lang="en-IN" sz="1600" dirty="0"/>
                    </a:p>
                  </a:txBody>
                  <a:tcPr/>
                </a:tc>
                <a:tc>
                  <a:txBody>
                    <a:bodyPr/>
                    <a:lstStyle/>
                    <a:p>
                      <a:pPr algn="ctr"/>
                      <a:r>
                        <a:rPr lang="en-US" sz="1600" dirty="0"/>
                        <a:t>Reason</a:t>
                      </a:r>
                      <a:endParaRPr lang="en-IN" sz="1600" dirty="0"/>
                    </a:p>
                  </a:txBody>
                  <a:tcPr/>
                </a:tc>
                <a:tc>
                  <a:txBody>
                    <a:bodyPr/>
                    <a:lstStyle/>
                    <a:p>
                      <a:pPr algn="ctr"/>
                      <a:r>
                        <a:rPr lang="en-US" sz="1600" dirty="0"/>
                        <a:t>Description</a:t>
                      </a:r>
                      <a:endParaRPr lang="en-IN" sz="1600" dirty="0"/>
                    </a:p>
                  </a:txBody>
                  <a:tcPr/>
                </a:tc>
                <a:extLst>
                  <a:ext uri="{0D108BD9-81ED-4DB2-BD59-A6C34878D82A}">
                    <a16:rowId xmlns:a16="http://schemas.microsoft.com/office/drawing/2014/main" val="10000"/>
                  </a:ext>
                </a:extLst>
              </a:tr>
              <a:tr h="370840">
                <a:tc>
                  <a:txBody>
                    <a:bodyPr/>
                    <a:lstStyle/>
                    <a:p>
                      <a:r>
                        <a:rPr lang="en-US" sz="1600" dirty="0"/>
                        <a:t>1.</a:t>
                      </a:r>
                      <a:endParaRPr lang="en-IN" sz="1600" dirty="0"/>
                    </a:p>
                  </a:txBody>
                  <a:tcPr/>
                </a:tc>
                <a:tc>
                  <a:txBody>
                    <a:bodyPr/>
                    <a:lstStyle/>
                    <a:p>
                      <a:r>
                        <a:rPr lang="en-US" sz="1600" dirty="0"/>
                        <a:t>Trading of Castor Seed</a:t>
                      </a:r>
                      <a:endParaRPr lang="en-IN" sz="1600" dirty="0"/>
                    </a:p>
                  </a:txBody>
                  <a:tcPr/>
                </a:tc>
                <a:tc>
                  <a:txBody>
                    <a:bodyPr/>
                    <a:lstStyle/>
                    <a:p>
                      <a:pPr algn="just"/>
                      <a:r>
                        <a:rPr lang="en-US" sz="1600" dirty="0"/>
                        <a:t>The company actively traded in commodities like crude palm oil, crude soybean oil, crude sunflower oil, and castor seeds. The</a:t>
                      </a:r>
                      <a:r>
                        <a:rPr lang="en-US" sz="1600" baseline="0" dirty="0"/>
                        <a:t> </a:t>
                      </a:r>
                      <a:r>
                        <a:rPr lang="en-US" sz="1600" dirty="0"/>
                        <a:t>unexpected steep fall and sustained low prices of castor, unfavorable global demand factors and market environment intensely impacted the performance of the Company's castor business and significantly contributed to the unfavorable performance of the Company</a:t>
                      </a:r>
                      <a:endParaRPr lang="en-IN" sz="1600" dirty="0"/>
                    </a:p>
                  </a:txBody>
                  <a:tcPr/>
                </a:tc>
                <a:extLst>
                  <a:ext uri="{0D108BD9-81ED-4DB2-BD59-A6C34878D82A}">
                    <a16:rowId xmlns:a16="http://schemas.microsoft.com/office/drawing/2014/main" val="10001"/>
                  </a:ext>
                </a:extLst>
              </a:tr>
              <a:tr h="370840">
                <a:tc>
                  <a:txBody>
                    <a:bodyPr/>
                    <a:lstStyle/>
                    <a:p>
                      <a:r>
                        <a:rPr lang="en-US" sz="1600" dirty="0"/>
                        <a:t>2.</a:t>
                      </a:r>
                      <a:endParaRPr lang="en-IN" sz="1600" dirty="0"/>
                    </a:p>
                  </a:txBody>
                  <a:tcPr/>
                </a:tc>
                <a:tc>
                  <a:txBody>
                    <a:bodyPr/>
                    <a:lstStyle/>
                    <a:p>
                      <a:r>
                        <a:rPr lang="en-US" sz="1600" dirty="0"/>
                        <a:t>Low Capacity Utilization</a:t>
                      </a:r>
                      <a:endParaRPr lang="en-IN" sz="1600" dirty="0"/>
                    </a:p>
                  </a:txBody>
                  <a:tcPr/>
                </a:tc>
                <a:tc>
                  <a:txBody>
                    <a:bodyPr/>
                    <a:lstStyle/>
                    <a:p>
                      <a:pPr algn="just"/>
                      <a:r>
                        <a:rPr lang="en-US" sz="1600" dirty="0"/>
                        <a:t>The company, being primarily engaged in agro</a:t>
                      </a:r>
                      <a:r>
                        <a:rPr lang="en-US" sz="1600" baseline="0" dirty="0"/>
                        <a:t> </a:t>
                      </a:r>
                      <a:r>
                        <a:rPr lang="en-US" sz="1600" dirty="0"/>
                        <a:t>commodities, was heavily subject to the vagaries of nature. Since the country suffered from severe drought, the crop output/ area under cultivation for soya beans, a major raw material for the company, had significantly reduced which subsequently resulted in a decline in capacity utilization of the crushing business segment</a:t>
                      </a:r>
                      <a:endParaRPr lang="en-IN" sz="1600" dirty="0"/>
                    </a:p>
                  </a:txBody>
                  <a:tcPr/>
                </a:tc>
                <a:extLst>
                  <a:ext uri="{0D108BD9-81ED-4DB2-BD59-A6C34878D82A}">
                    <a16:rowId xmlns:a16="http://schemas.microsoft.com/office/drawing/2014/main" val="10002"/>
                  </a:ext>
                </a:extLst>
              </a:tr>
              <a:tr h="370840">
                <a:tc>
                  <a:txBody>
                    <a:bodyPr/>
                    <a:lstStyle/>
                    <a:p>
                      <a:r>
                        <a:rPr lang="en-US" sz="1600" dirty="0"/>
                        <a:t>3.</a:t>
                      </a:r>
                      <a:endParaRPr lang="en-IN" sz="1600" dirty="0"/>
                    </a:p>
                  </a:txBody>
                  <a:tcPr/>
                </a:tc>
                <a:tc>
                  <a:txBody>
                    <a:bodyPr/>
                    <a:lstStyle/>
                    <a:p>
                      <a:r>
                        <a:rPr lang="en-US" sz="1600" dirty="0"/>
                        <a:t>Inadequate Working Capital</a:t>
                      </a:r>
                      <a:endParaRPr lang="en-IN" sz="1600" dirty="0"/>
                    </a:p>
                  </a:txBody>
                  <a:tcPr/>
                </a:tc>
                <a:tc>
                  <a:txBody>
                    <a:bodyPr/>
                    <a:lstStyle/>
                    <a:p>
                      <a:r>
                        <a:rPr lang="en-US" sz="1600" dirty="0"/>
                        <a:t>Due to business being high volume driven and working capital intensive, the losses on account of castor trading (discussed above) lead to working capital constraints, and consequently lower capacity utilization – further deteriorating EBITDA margins. Further due to weak economic outlook, the </a:t>
                      </a:r>
                    </a:p>
                    <a:p>
                      <a:r>
                        <a:rPr lang="en-US" sz="1600" dirty="0"/>
                        <a:t>realization of debtors was delayed leading to elongated working capital cycle. This led to an acute shortage of working capital required for maintaining such profitable operations.</a:t>
                      </a:r>
                      <a:endParaRPr lang="en-IN"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386481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49758" y="819842"/>
            <a:ext cx="5734647" cy="400110"/>
          </a:xfrm>
          <a:prstGeom prst="rect">
            <a:avLst/>
          </a:prstGeom>
        </p:spPr>
        <p:txBody>
          <a:bodyPr wrap="none">
            <a:spAutoFit/>
          </a:bodyPr>
          <a:lstStyle/>
          <a:p>
            <a:pPr algn="just"/>
            <a:r>
              <a:rPr lang="en-US" sz="2000" u="sng" dirty="0"/>
              <a:t>CASE STUDY OF RUCHI SOYA INDUSTRIES LIMITED</a:t>
            </a:r>
            <a:endParaRPr lang="en-IN" u="sng" dirty="0"/>
          </a:p>
        </p:txBody>
      </p:sp>
      <p:sp>
        <p:nvSpPr>
          <p:cNvPr id="5" name="Rectangle 4"/>
          <p:cNvSpPr/>
          <p:nvPr/>
        </p:nvSpPr>
        <p:spPr>
          <a:xfrm>
            <a:off x="649758" y="1391342"/>
            <a:ext cx="10800218" cy="369332"/>
          </a:xfrm>
          <a:prstGeom prst="rect">
            <a:avLst/>
          </a:prstGeom>
        </p:spPr>
        <p:txBody>
          <a:bodyPr wrap="square">
            <a:spAutoFit/>
          </a:bodyPr>
          <a:lstStyle/>
          <a:p>
            <a:pPr algn="just"/>
            <a:r>
              <a:rPr lang="en-US" dirty="0"/>
              <a:t>Key Events during CIRP Period</a:t>
            </a:r>
          </a:p>
        </p:txBody>
      </p:sp>
      <p:graphicFrame>
        <p:nvGraphicFramePr>
          <p:cNvPr id="4" name="Table 3"/>
          <p:cNvGraphicFramePr>
            <a:graphicFrameLocks noGrp="1"/>
          </p:cNvGraphicFramePr>
          <p:nvPr>
            <p:extLst>
              <p:ext uri="{D42A27DB-BD31-4B8C-83A1-F6EECF244321}">
                <p14:modId xmlns:p14="http://schemas.microsoft.com/office/powerpoint/2010/main" val="2264679944"/>
              </p:ext>
            </p:extLst>
          </p:nvPr>
        </p:nvGraphicFramePr>
        <p:xfrm>
          <a:off x="649757" y="1760674"/>
          <a:ext cx="10879603" cy="4658360"/>
        </p:xfrm>
        <a:graphic>
          <a:graphicData uri="http://schemas.openxmlformats.org/drawingml/2006/table">
            <a:tbl>
              <a:tblPr firstRow="1" bandRow="1">
                <a:tableStyleId>{5C22544A-7EE6-4342-B048-85BDC9FD1C3A}</a:tableStyleId>
              </a:tblPr>
              <a:tblGrid>
                <a:gridCol w="846017">
                  <a:extLst>
                    <a:ext uri="{9D8B030D-6E8A-4147-A177-3AD203B41FA5}">
                      <a16:colId xmlns:a16="http://schemas.microsoft.com/office/drawing/2014/main" val="20000"/>
                    </a:ext>
                  </a:extLst>
                </a:gridCol>
                <a:gridCol w="10033586">
                  <a:extLst>
                    <a:ext uri="{9D8B030D-6E8A-4147-A177-3AD203B41FA5}">
                      <a16:colId xmlns:a16="http://schemas.microsoft.com/office/drawing/2014/main" val="20001"/>
                    </a:ext>
                  </a:extLst>
                </a:gridCol>
              </a:tblGrid>
              <a:tr h="370840">
                <a:tc>
                  <a:txBody>
                    <a:bodyPr/>
                    <a:lstStyle/>
                    <a:p>
                      <a:pPr algn="ctr"/>
                      <a:r>
                        <a:rPr lang="en-US" sz="1600" dirty="0"/>
                        <a:t>SI</a:t>
                      </a:r>
                      <a:endParaRPr lang="en-IN" sz="1600" dirty="0"/>
                    </a:p>
                  </a:txBody>
                  <a:tcPr/>
                </a:tc>
                <a:tc>
                  <a:txBody>
                    <a:bodyPr/>
                    <a:lstStyle/>
                    <a:p>
                      <a:pPr algn="ctr"/>
                      <a:r>
                        <a:rPr lang="en-US" sz="1600" dirty="0"/>
                        <a:t>Description</a:t>
                      </a:r>
                      <a:endParaRPr lang="en-IN" sz="1600" dirty="0"/>
                    </a:p>
                  </a:txBody>
                  <a:tcPr/>
                </a:tc>
                <a:extLst>
                  <a:ext uri="{0D108BD9-81ED-4DB2-BD59-A6C34878D82A}">
                    <a16:rowId xmlns:a16="http://schemas.microsoft.com/office/drawing/2014/main" val="10000"/>
                  </a:ext>
                </a:extLst>
              </a:tr>
              <a:tr h="370840">
                <a:tc>
                  <a:txBody>
                    <a:bodyPr/>
                    <a:lstStyle/>
                    <a:p>
                      <a:pPr algn="ctr"/>
                      <a:r>
                        <a:rPr lang="en-US" sz="1600" dirty="0"/>
                        <a:t>1.</a:t>
                      </a:r>
                      <a:endParaRPr lang="en-IN" sz="1600" dirty="0"/>
                    </a:p>
                  </a:txBody>
                  <a:tcPr/>
                </a:tc>
                <a:tc>
                  <a:txBody>
                    <a:bodyPr/>
                    <a:lstStyle/>
                    <a:p>
                      <a:pPr algn="just"/>
                      <a:r>
                        <a:rPr lang="en-US" sz="1600" dirty="0"/>
                        <a:t>Initial Assessment and Setting Ground Rules for</a:t>
                      </a:r>
                      <a:r>
                        <a:rPr lang="en-US" sz="1600" baseline="0" dirty="0"/>
                        <a:t> </a:t>
                      </a:r>
                      <a:r>
                        <a:rPr lang="en-US" sz="1600" dirty="0"/>
                        <a:t>an Efficient CIRP</a:t>
                      </a:r>
                      <a:endParaRPr lang="en-IN" sz="1600" dirty="0"/>
                    </a:p>
                  </a:txBody>
                  <a:tcPr/>
                </a:tc>
                <a:extLst>
                  <a:ext uri="{0D108BD9-81ED-4DB2-BD59-A6C34878D82A}">
                    <a16:rowId xmlns:a16="http://schemas.microsoft.com/office/drawing/2014/main" val="10001"/>
                  </a:ext>
                </a:extLst>
              </a:tr>
              <a:tr h="370840">
                <a:tc>
                  <a:txBody>
                    <a:bodyPr/>
                    <a:lstStyle/>
                    <a:p>
                      <a:pPr algn="ctr"/>
                      <a:r>
                        <a:rPr lang="en-US" sz="1600" dirty="0"/>
                        <a:t>2.</a:t>
                      </a:r>
                      <a:endParaRPr lang="en-IN" sz="1600" dirty="0"/>
                    </a:p>
                  </a:txBody>
                  <a:tcPr/>
                </a:tc>
                <a:tc>
                  <a:txBody>
                    <a:bodyPr/>
                    <a:lstStyle/>
                    <a:p>
                      <a:pPr algn="just"/>
                      <a:r>
                        <a:rPr lang="en-US" sz="1600" dirty="0"/>
                        <a:t>Constitution of the Committee of Creditors (</a:t>
                      </a:r>
                      <a:r>
                        <a:rPr lang="en-US" sz="1600" dirty="0" err="1"/>
                        <a:t>CoC</a:t>
                      </a:r>
                      <a:r>
                        <a:rPr lang="en-US" sz="1600" dirty="0"/>
                        <a:t>)</a:t>
                      </a:r>
                      <a:endParaRPr lang="en-IN" sz="1600" dirty="0"/>
                    </a:p>
                  </a:txBody>
                  <a:tcPr/>
                </a:tc>
                <a:extLst>
                  <a:ext uri="{0D108BD9-81ED-4DB2-BD59-A6C34878D82A}">
                    <a16:rowId xmlns:a16="http://schemas.microsoft.com/office/drawing/2014/main" val="10002"/>
                  </a:ext>
                </a:extLst>
              </a:tr>
              <a:tr h="370840">
                <a:tc>
                  <a:txBody>
                    <a:bodyPr/>
                    <a:lstStyle/>
                    <a:p>
                      <a:pPr algn="ctr"/>
                      <a:r>
                        <a:rPr lang="en-US" sz="1600" dirty="0"/>
                        <a:t>3.</a:t>
                      </a:r>
                      <a:endParaRPr lang="en-IN" sz="1600" dirty="0"/>
                    </a:p>
                  </a:txBody>
                  <a:tcPr/>
                </a:tc>
                <a:tc>
                  <a:txBody>
                    <a:bodyPr/>
                    <a:lstStyle/>
                    <a:p>
                      <a:r>
                        <a:rPr lang="en-US" sz="1600" dirty="0"/>
                        <a:t>Operational Dependence on Related Parties: Requisite Approvals Sought Prior to Transactions</a:t>
                      </a:r>
                      <a:endParaRPr lang="en-IN" sz="1600" dirty="0"/>
                    </a:p>
                  </a:txBody>
                  <a:tcPr/>
                </a:tc>
                <a:extLst>
                  <a:ext uri="{0D108BD9-81ED-4DB2-BD59-A6C34878D82A}">
                    <a16:rowId xmlns:a16="http://schemas.microsoft.com/office/drawing/2014/main" val="10003"/>
                  </a:ext>
                </a:extLst>
              </a:tr>
              <a:tr h="370840">
                <a:tc>
                  <a:txBody>
                    <a:bodyPr/>
                    <a:lstStyle/>
                    <a:p>
                      <a:pPr algn="ctr"/>
                      <a:r>
                        <a:rPr lang="en-US" sz="1600" dirty="0"/>
                        <a:t>4.</a:t>
                      </a:r>
                      <a:endParaRPr lang="en-IN" sz="1600" dirty="0"/>
                    </a:p>
                  </a:txBody>
                  <a:tcPr/>
                </a:tc>
                <a:tc>
                  <a:txBody>
                    <a:bodyPr/>
                    <a:lstStyle/>
                    <a:p>
                      <a:r>
                        <a:rPr lang="en-US" sz="1600" dirty="0"/>
                        <a:t>Cash Crunch and Working Capital Challenges: Implemented Stringent Controls and Unlocked Opportunities</a:t>
                      </a:r>
                      <a:endParaRPr lang="en-IN" sz="1600" dirty="0"/>
                    </a:p>
                  </a:txBody>
                  <a:tcPr/>
                </a:tc>
                <a:extLst>
                  <a:ext uri="{0D108BD9-81ED-4DB2-BD59-A6C34878D82A}">
                    <a16:rowId xmlns:a16="http://schemas.microsoft.com/office/drawing/2014/main" val="10004"/>
                  </a:ext>
                </a:extLst>
              </a:tr>
              <a:tr h="370840">
                <a:tc>
                  <a:txBody>
                    <a:bodyPr/>
                    <a:lstStyle/>
                    <a:p>
                      <a:pPr algn="ctr"/>
                      <a:r>
                        <a:rPr lang="en-US" sz="1600" dirty="0"/>
                        <a:t>5.</a:t>
                      </a:r>
                      <a:endParaRPr lang="en-IN" sz="1600" dirty="0"/>
                    </a:p>
                  </a:txBody>
                  <a:tcPr/>
                </a:tc>
                <a:tc>
                  <a:txBody>
                    <a:bodyPr/>
                    <a:lstStyle/>
                    <a:p>
                      <a:r>
                        <a:rPr lang="en-US" sz="1600" dirty="0"/>
                        <a:t>Large Creditor Base with Substantial Overdue across Suppliers – Procurement from Intermediaries/ Financers</a:t>
                      </a:r>
                      <a:endParaRPr lang="en-IN" sz="1600" dirty="0"/>
                    </a:p>
                  </a:txBody>
                  <a:tcPr/>
                </a:tc>
                <a:extLst>
                  <a:ext uri="{0D108BD9-81ED-4DB2-BD59-A6C34878D82A}">
                    <a16:rowId xmlns:a16="http://schemas.microsoft.com/office/drawing/2014/main" val="10005"/>
                  </a:ext>
                </a:extLst>
              </a:tr>
              <a:tr h="370840">
                <a:tc>
                  <a:txBody>
                    <a:bodyPr/>
                    <a:lstStyle/>
                    <a:p>
                      <a:pPr algn="ctr"/>
                      <a:r>
                        <a:rPr lang="en-US" sz="1600" dirty="0"/>
                        <a:t>6.</a:t>
                      </a:r>
                      <a:endParaRPr lang="en-IN" sz="1600" dirty="0"/>
                    </a:p>
                  </a:txBody>
                  <a:tcPr/>
                </a:tc>
                <a:tc>
                  <a:txBody>
                    <a:bodyPr/>
                    <a:lstStyle/>
                    <a:p>
                      <a:r>
                        <a:rPr lang="en-US" sz="1600" dirty="0"/>
                        <a:t>Getting Resolution Plan for the CD</a:t>
                      </a:r>
                      <a:endParaRPr lang="en-IN" sz="1600" dirty="0"/>
                    </a:p>
                  </a:txBody>
                  <a:tcPr/>
                </a:tc>
                <a:extLst>
                  <a:ext uri="{0D108BD9-81ED-4DB2-BD59-A6C34878D82A}">
                    <a16:rowId xmlns:a16="http://schemas.microsoft.com/office/drawing/2014/main" val="10006"/>
                  </a:ext>
                </a:extLst>
              </a:tr>
              <a:tr h="370840">
                <a:tc>
                  <a:txBody>
                    <a:bodyPr/>
                    <a:lstStyle/>
                    <a:p>
                      <a:pPr algn="ctr"/>
                      <a:r>
                        <a:rPr lang="en-US" sz="1600" dirty="0"/>
                        <a:t>7.</a:t>
                      </a:r>
                      <a:endParaRPr lang="en-IN" sz="1600" dirty="0"/>
                    </a:p>
                  </a:txBody>
                  <a:tcPr/>
                </a:tc>
                <a:tc>
                  <a:txBody>
                    <a:bodyPr/>
                    <a:lstStyle/>
                    <a:p>
                      <a:r>
                        <a:rPr lang="en-IN" sz="1600" dirty="0"/>
                        <a:t>Recovery by lender during CIRP</a:t>
                      </a:r>
                    </a:p>
                  </a:txBody>
                  <a:tcPr/>
                </a:tc>
                <a:extLst>
                  <a:ext uri="{0D108BD9-81ED-4DB2-BD59-A6C34878D82A}">
                    <a16:rowId xmlns:a16="http://schemas.microsoft.com/office/drawing/2014/main" val="10007"/>
                  </a:ext>
                </a:extLst>
              </a:tr>
              <a:tr h="370840">
                <a:tc>
                  <a:txBody>
                    <a:bodyPr/>
                    <a:lstStyle/>
                    <a:p>
                      <a:pPr algn="ctr"/>
                      <a:r>
                        <a:rPr lang="en-US" sz="1600" dirty="0"/>
                        <a:t>8.</a:t>
                      </a:r>
                      <a:endParaRPr lang="en-IN" sz="1600" dirty="0"/>
                    </a:p>
                  </a:txBody>
                  <a:tcPr/>
                </a:tc>
                <a:tc>
                  <a:txBody>
                    <a:bodyPr/>
                    <a:lstStyle/>
                    <a:p>
                      <a:r>
                        <a:rPr lang="en-US" sz="1600" dirty="0"/>
                        <a:t>Suspended Board of Directors to be Given Access to </a:t>
                      </a:r>
                      <a:r>
                        <a:rPr lang="en-US" sz="1600" dirty="0" err="1"/>
                        <a:t>CoC</a:t>
                      </a:r>
                      <a:r>
                        <a:rPr lang="en-US" sz="1600" dirty="0"/>
                        <a:t> Proceedings</a:t>
                      </a:r>
                      <a:endParaRPr lang="en-IN" sz="1600" dirty="0"/>
                    </a:p>
                  </a:txBody>
                  <a:tcPr/>
                </a:tc>
                <a:extLst>
                  <a:ext uri="{0D108BD9-81ED-4DB2-BD59-A6C34878D82A}">
                    <a16:rowId xmlns:a16="http://schemas.microsoft.com/office/drawing/2014/main" val="10008"/>
                  </a:ext>
                </a:extLst>
              </a:tr>
              <a:tr h="370840">
                <a:tc>
                  <a:txBody>
                    <a:bodyPr/>
                    <a:lstStyle/>
                    <a:p>
                      <a:pPr algn="ctr"/>
                      <a:r>
                        <a:rPr lang="en-US" sz="1600" dirty="0"/>
                        <a:t>9.</a:t>
                      </a:r>
                      <a:endParaRPr lang="en-IN" sz="1600" dirty="0"/>
                    </a:p>
                  </a:txBody>
                  <a:tcPr/>
                </a:tc>
                <a:tc>
                  <a:txBody>
                    <a:bodyPr/>
                    <a:lstStyle/>
                    <a:p>
                      <a:r>
                        <a:rPr lang="en-US" sz="1600" dirty="0"/>
                        <a:t>Approval of the Resolution Plan</a:t>
                      </a:r>
                      <a:endParaRPr lang="en-IN" sz="1600" dirty="0"/>
                    </a:p>
                  </a:txBody>
                  <a:tcPr/>
                </a:tc>
                <a:extLst>
                  <a:ext uri="{0D108BD9-81ED-4DB2-BD59-A6C34878D82A}">
                    <a16:rowId xmlns:a16="http://schemas.microsoft.com/office/drawing/2014/main" val="10009"/>
                  </a:ext>
                </a:extLst>
              </a:tr>
              <a:tr h="370840">
                <a:tc>
                  <a:txBody>
                    <a:bodyPr/>
                    <a:lstStyle/>
                    <a:p>
                      <a:pPr algn="ctr"/>
                      <a:r>
                        <a:rPr lang="en-US" sz="1600" dirty="0"/>
                        <a:t>10.</a:t>
                      </a:r>
                      <a:endParaRPr lang="en-IN" sz="1600" dirty="0"/>
                    </a:p>
                  </a:txBody>
                  <a:tcPr/>
                </a:tc>
                <a:tc>
                  <a:txBody>
                    <a:bodyPr/>
                    <a:lstStyle/>
                    <a:p>
                      <a:r>
                        <a:rPr lang="en-IN" sz="1600" dirty="0"/>
                        <a:t>Formation of Monitoring Committee</a:t>
                      </a:r>
                    </a:p>
                  </a:txBody>
                  <a:tcPr/>
                </a:tc>
                <a:extLst>
                  <a:ext uri="{0D108BD9-81ED-4DB2-BD59-A6C34878D82A}">
                    <a16:rowId xmlns:a16="http://schemas.microsoft.com/office/drawing/2014/main" val="10010"/>
                  </a:ext>
                </a:extLst>
              </a:tr>
              <a:tr h="370840">
                <a:tc>
                  <a:txBody>
                    <a:bodyPr/>
                    <a:lstStyle/>
                    <a:p>
                      <a:pPr algn="ctr"/>
                      <a:r>
                        <a:rPr lang="en-US" sz="1600" dirty="0"/>
                        <a:t>11.</a:t>
                      </a:r>
                      <a:endParaRPr lang="en-IN" sz="1600" dirty="0"/>
                    </a:p>
                  </a:txBody>
                  <a:tcPr/>
                </a:tc>
                <a:tc>
                  <a:txBody>
                    <a:bodyPr/>
                    <a:lstStyle/>
                    <a:p>
                      <a:r>
                        <a:rPr lang="en-US" sz="1600" dirty="0"/>
                        <a:t>Implementation of the Resolution Plan</a:t>
                      </a:r>
                      <a:endParaRPr lang="en-IN" sz="1600"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7686776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49758" y="819842"/>
            <a:ext cx="6048194" cy="400110"/>
          </a:xfrm>
          <a:prstGeom prst="rect">
            <a:avLst/>
          </a:prstGeom>
        </p:spPr>
        <p:txBody>
          <a:bodyPr wrap="none">
            <a:spAutoFit/>
          </a:bodyPr>
          <a:lstStyle/>
          <a:p>
            <a:pPr algn="just"/>
            <a:r>
              <a:rPr lang="en-US" sz="2000" u="sng" dirty="0">
                <a:solidFill>
                  <a:srgbClr val="FF0000"/>
                </a:solidFill>
              </a:rPr>
              <a:t>OPPORTUNITIES FOR CAs</a:t>
            </a:r>
            <a:r>
              <a:rPr lang="en-US" sz="2000" u="sng" dirty="0"/>
              <a:t> WITHIN THE AMBIT OF IBC</a:t>
            </a:r>
            <a:endParaRPr lang="en-IN" u="sng" dirty="0"/>
          </a:p>
        </p:txBody>
      </p:sp>
      <p:graphicFrame>
        <p:nvGraphicFramePr>
          <p:cNvPr id="4" name="Table 3"/>
          <p:cNvGraphicFramePr>
            <a:graphicFrameLocks noGrp="1"/>
          </p:cNvGraphicFramePr>
          <p:nvPr>
            <p:extLst>
              <p:ext uri="{D42A27DB-BD31-4B8C-83A1-F6EECF244321}">
                <p14:modId xmlns:p14="http://schemas.microsoft.com/office/powerpoint/2010/main" val="2931217751"/>
              </p:ext>
            </p:extLst>
          </p:nvPr>
        </p:nvGraphicFramePr>
        <p:xfrm>
          <a:off x="649758" y="1466759"/>
          <a:ext cx="10879603" cy="4450080"/>
        </p:xfrm>
        <a:graphic>
          <a:graphicData uri="http://schemas.openxmlformats.org/drawingml/2006/table">
            <a:tbl>
              <a:tblPr firstRow="1" bandRow="1">
                <a:tableStyleId>{5C22544A-7EE6-4342-B048-85BDC9FD1C3A}</a:tableStyleId>
              </a:tblPr>
              <a:tblGrid>
                <a:gridCol w="846017">
                  <a:extLst>
                    <a:ext uri="{9D8B030D-6E8A-4147-A177-3AD203B41FA5}">
                      <a16:colId xmlns:a16="http://schemas.microsoft.com/office/drawing/2014/main" val="20000"/>
                    </a:ext>
                  </a:extLst>
                </a:gridCol>
                <a:gridCol w="10033586">
                  <a:extLst>
                    <a:ext uri="{9D8B030D-6E8A-4147-A177-3AD203B41FA5}">
                      <a16:colId xmlns:a16="http://schemas.microsoft.com/office/drawing/2014/main" val="20001"/>
                    </a:ext>
                  </a:extLst>
                </a:gridCol>
              </a:tblGrid>
              <a:tr h="370840">
                <a:tc>
                  <a:txBody>
                    <a:bodyPr/>
                    <a:lstStyle/>
                    <a:p>
                      <a:pPr algn="ctr"/>
                      <a:r>
                        <a:rPr lang="en-US" sz="1600" dirty="0"/>
                        <a:t>SI</a:t>
                      </a:r>
                      <a:endParaRPr lang="en-IN" sz="1600" dirty="0"/>
                    </a:p>
                  </a:txBody>
                  <a:tcPr/>
                </a:tc>
                <a:tc>
                  <a:txBody>
                    <a:bodyPr/>
                    <a:lstStyle/>
                    <a:p>
                      <a:pPr algn="ctr"/>
                      <a:r>
                        <a:rPr lang="en-US" sz="1600" dirty="0"/>
                        <a:t>Opportunity</a:t>
                      </a:r>
                      <a:endParaRPr lang="en-IN" sz="1600" dirty="0"/>
                    </a:p>
                  </a:txBody>
                  <a:tcPr/>
                </a:tc>
                <a:extLst>
                  <a:ext uri="{0D108BD9-81ED-4DB2-BD59-A6C34878D82A}">
                    <a16:rowId xmlns:a16="http://schemas.microsoft.com/office/drawing/2014/main" val="10000"/>
                  </a:ext>
                </a:extLst>
              </a:tr>
              <a:tr h="370840">
                <a:tc>
                  <a:txBody>
                    <a:bodyPr/>
                    <a:lstStyle/>
                    <a:p>
                      <a:pPr algn="ctr"/>
                      <a:r>
                        <a:rPr lang="en-US" sz="1600" dirty="0"/>
                        <a:t>1.</a:t>
                      </a:r>
                      <a:endParaRPr lang="en-IN" sz="1600" dirty="0"/>
                    </a:p>
                  </a:txBody>
                  <a:tcPr/>
                </a:tc>
                <a:tc>
                  <a:txBody>
                    <a:bodyPr/>
                    <a:lstStyle/>
                    <a:p>
                      <a:pPr algn="just"/>
                      <a:r>
                        <a:rPr lang="en-US" sz="1600" dirty="0"/>
                        <a:t>Assisting IP in preparing for pre-CIRP preparation</a:t>
                      </a:r>
                      <a:endParaRPr lang="en-IN" sz="1600" dirty="0"/>
                    </a:p>
                  </a:txBody>
                  <a:tcPr/>
                </a:tc>
                <a:extLst>
                  <a:ext uri="{0D108BD9-81ED-4DB2-BD59-A6C34878D82A}">
                    <a16:rowId xmlns:a16="http://schemas.microsoft.com/office/drawing/2014/main" val="10001"/>
                  </a:ext>
                </a:extLst>
              </a:tr>
              <a:tr h="370840">
                <a:tc>
                  <a:txBody>
                    <a:bodyPr/>
                    <a:lstStyle/>
                    <a:p>
                      <a:pPr algn="ctr"/>
                      <a:endParaRPr lang="en-IN" sz="1600" dirty="0"/>
                    </a:p>
                  </a:txBody>
                  <a:tcPr/>
                </a:tc>
                <a:tc>
                  <a:txBody>
                    <a:bodyPr/>
                    <a:lstStyle/>
                    <a:p>
                      <a:pPr algn="just"/>
                      <a:endParaRPr lang="en-IN" sz="1600" dirty="0"/>
                    </a:p>
                  </a:txBody>
                  <a:tcPr/>
                </a:tc>
                <a:extLst>
                  <a:ext uri="{0D108BD9-81ED-4DB2-BD59-A6C34878D82A}">
                    <a16:rowId xmlns:a16="http://schemas.microsoft.com/office/drawing/2014/main" val="10002"/>
                  </a:ext>
                </a:extLst>
              </a:tr>
              <a:tr h="370840">
                <a:tc>
                  <a:txBody>
                    <a:bodyPr/>
                    <a:lstStyle/>
                    <a:p>
                      <a:pPr algn="ctr"/>
                      <a:r>
                        <a:rPr lang="en-US" sz="1600" dirty="0"/>
                        <a:t>2.</a:t>
                      </a:r>
                      <a:endParaRPr lang="en-IN" sz="1600" dirty="0"/>
                    </a:p>
                  </a:txBody>
                  <a:tcPr/>
                </a:tc>
                <a:tc>
                  <a:txBody>
                    <a:bodyPr/>
                    <a:lstStyle/>
                    <a:p>
                      <a:pPr algn="just"/>
                      <a:r>
                        <a:rPr lang="en-US" sz="1600" dirty="0"/>
                        <a:t>Reviewing the various risks involved in restructuring</a:t>
                      </a:r>
                      <a:endParaRPr lang="en-IN" sz="1600" dirty="0"/>
                    </a:p>
                  </a:txBody>
                  <a:tcPr/>
                </a:tc>
                <a:extLst>
                  <a:ext uri="{0D108BD9-81ED-4DB2-BD59-A6C34878D82A}">
                    <a16:rowId xmlns:a16="http://schemas.microsoft.com/office/drawing/2014/main" val="10003"/>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4"/>
                  </a:ext>
                </a:extLst>
              </a:tr>
              <a:tr h="370840">
                <a:tc>
                  <a:txBody>
                    <a:bodyPr/>
                    <a:lstStyle/>
                    <a:p>
                      <a:pPr algn="ctr"/>
                      <a:r>
                        <a:rPr lang="en-US" sz="1600" dirty="0"/>
                        <a:t>3.</a:t>
                      </a:r>
                      <a:endParaRPr lang="en-IN" sz="1600" dirty="0"/>
                    </a:p>
                  </a:txBody>
                  <a:tcPr/>
                </a:tc>
                <a:tc>
                  <a:txBody>
                    <a:bodyPr/>
                    <a:lstStyle/>
                    <a:p>
                      <a:r>
                        <a:rPr lang="en-IN" sz="1600" dirty="0"/>
                        <a:t>Developing risk mitigation strategies</a:t>
                      </a:r>
                    </a:p>
                  </a:txBody>
                  <a:tcPr/>
                </a:tc>
                <a:extLst>
                  <a:ext uri="{0D108BD9-81ED-4DB2-BD59-A6C34878D82A}">
                    <a16:rowId xmlns:a16="http://schemas.microsoft.com/office/drawing/2014/main" val="10005"/>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6"/>
                  </a:ext>
                </a:extLst>
              </a:tr>
              <a:tr h="370840">
                <a:tc>
                  <a:txBody>
                    <a:bodyPr/>
                    <a:lstStyle/>
                    <a:p>
                      <a:pPr algn="ctr"/>
                      <a:r>
                        <a:rPr lang="en-US" sz="1600" dirty="0"/>
                        <a:t>4.</a:t>
                      </a:r>
                      <a:endParaRPr lang="en-IN" sz="1600" dirty="0"/>
                    </a:p>
                  </a:txBody>
                  <a:tcPr/>
                </a:tc>
                <a:tc>
                  <a:txBody>
                    <a:bodyPr/>
                    <a:lstStyle/>
                    <a:p>
                      <a:r>
                        <a:rPr lang="en-US" sz="1600" dirty="0"/>
                        <a:t>Working out a detailed bankable financial structure of the business</a:t>
                      </a:r>
                      <a:endParaRPr lang="en-IN" sz="1600" dirty="0"/>
                    </a:p>
                  </a:txBody>
                  <a:tcPr/>
                </a:tc>
                <a:extLst>
                  <a:ext uri="{0D108BD9-81ED-4DB2-BD59-A6C34878D82A}">
                    <a16:rowId xmlns:a16="http://schemas.microsoft.com/office/drawing/2014/main" val="10007"/>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8"/>
                  </a:ext>
                </a:extLst>
              </a:tr>
              <a:tr h="370840">
                <a:tc>
                  <a:txBody>
                    <a:bodyPr/>
                    <a:lstStyle/>
                    <a:p>
                      <a:pPr algn="ctr"/>
                      <a:r>
                        <a:rPr lang="en-US" sz="1600" dirty="0"/>
                        <a:t>5.</a:t>
                      </a:r>
                      <a:endParaRPr lang="en-IN" sz="1600" dirty="0"/>
                    </a:p>
                  </a:txBody>
                  <a:tcPr/>
                </a:tc>
                <a:tc>
                  <a:txBody>
                    <a:bodyPr/>
                    <a:lstStyle/>
                    <a:p>
                      <a:r>
                        <a:rPr lang="en-US" sz="1600" dirty="0"/>
                        <a:t>Working out a detailed plan for restructuring the business from all angles</a:t>
                      </a:r>
                      <a:endParaRPr lang="en-IN" sz="1600" dirty="0"/>
                    </a:p>
                  </a:txBody>
                  <a:tcPr/>
                </a:tc>
                <a:extLst>
                  <a:ext uri="{0D108BD9-81ED-4DB2-BD59-A6C34878D82A}">
                    <a16:rowId xmlns:a16="http://schemas.microsoft.com/office/drawing/2014/main" val="10009"/>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10"/>
                  </a:ext>
                </a:extLst>
              </a:tr>
              <a:tr h="370840">
                <a:tc>
                  <a:txBody>
                    <a:bodyPr/>
                    <a:lstStyle/>
                    <a:p>
                      <a:pPr algn="ctr"/>
                      <a:r>
                        <a:rPr lang="en-US" sz="1600" dirty="0"/>
                        <a:t>6.</a:t>
                      </a:r>
                      <a:endParaRPr lang="en-IN" sz="1600" dirty="0"/>
                    </a:p>
                  </a:txBody>
                  <a:tcPr/>
                </a:tc>
                <a:tc>
                  <a:txBody>
                    <a:bodyPr/>
                    <a:lstStyle/>
                    <a:p>
                      <a:r>
                        <a:rPr lang="en-US" sz="1600" dirty="0"/>
                        <a:t>Assessment of distressed assets, cash position, due diligence and turnaround feasibility</a:t>
                      </a:r>
                      <a:endParaRPr lang="en-IN" sz="1600"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3462695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49758" y="819842"/>
            <a:ext cx="6048194" cy="400110"/>
          </a:xfrm>
          <a:prstGeom prst="rect">
            <a:avLst/>
          </a:prstGeom>
        </p:spPr>
        <p:txBody>
          <a:bodyPr wrap="none">
            <a:spAutoFit/>
          </a:bodyPr>
          <a:lstStyle/>
          <a:p>
            <a:pPr algn="just"/>
            <a:r>
              <a:rPr lang="en-US" sz="2000" u="sng" dirty="0">
                <a:solidFill>
                  <a:srgbClr val="FF0000"/>
                </a:solidFill>
              </a:rPr>
              <a:t>OPPORTUNITIES FOR CAs</a:t>
            </a:r>
            <a:r>
              <a:rPr lang="en-US" sz="2000" u="sng" dirty="0"/>
              <a:t> WITHIN THE AMBIT OF IBC</a:t>
            </a:r>
            <a:endParaRPr lang="en-IN" u="sng" dirty="0"/>
          </a:p>
        </p:txBody>
      </p:sp>
      <p:graphicFrame>
        <p:nvGraphicFramePr>
          <p:cNvPr id="4" name="Table 3"/>
          <p:cNvGraphicFramePr>
            <a:graphicFrameLocks noGrp="1"/>
          </p:cNvGraphicFramePr>
          <p:nvPr>
            <p:extLst>
              <p:ext uri="{D42A27DB-BD31-4B8C-83A1-F6EECF244321}">
                <p14:modId xmlns:p14="http://schemas.microsoft.com/office/powerpoint/2010/main" val="2436111390"/>
              </p:ext>
            </p:extLst>
          </p:nvPr>
        </p:nvGraphicFramePr>
        <p:xfrm>
          <a:off x="649758" y="1466759"/>
          <a:ext cx="10879603" cy="4658360"/>
        </p:xfrm>
        <a:graphic>
          <a:graphicData uri="http://schemas.openxmlformats.org/drawingml/2006/table">
            <a:tbl>
              <a:tblPr firstRow="1" bandRow="1">
                <a:tableStyleId>{5C22544A-7EE6-4342-B048-85BDC9FD1C3A}</a:tableStyleId>
              </a:tblPr>
              <a:tblGrid>
                <a:gridCol w="846017">
                  <a:extLst>
                    <a:ext uri="{9D8B030D-6E8A-4147-A177-3AD203B41FA5}">
                      <a16:colId xmlns:a16="http://schemas.microsoft.com/office/drawing/2014/main" val="20000"/>
                    </a:ext>
                  </a:extLst>
                </a:gridCol>
                <a:gridCol w="10033586">
                  <a:extLst>
                    <a:ext uri="{9D8B030D-6E8A-4147-A177-3AD203B41FA5}">
                      <a16:colId xmlns:a16="http://schemas.microsoft.com/office/drawing/2014/main" val="20001"/>
                    </a:ext>
                  </a:extLst>
                </a:gridCol>
              </a:tblGrid>
              <a:tr h="370840">
                <a:tc>
                  <a:txBody>
                    <a:bodyPr/>
                    <a:lstStyle/>
                    <a:p>
                      <a:pPr algn="ctr"/>
                      <a:r>
                        <a:rPr lang="en-US" sz="1600" dirty="0"/>
                        <a:t>SI</a:t>
                      </a:r>
                      <a:endParaRPr lang="en-IN" sz="1600" dirty="0"/>
                    </a:p>
                  </a:txBody>
                  <a:tcPr/>
                </a:tc>
                <a:tc>
                  <a:txBody>
                    <a:bodyPr/>
                    <a:lstStyle/>
                    <a:p>
                      <a:pPr algn="ctr"/>
                      <a:r>
                        <a:rPr lang="en-US" sz="1600" dirty="0"/>
                        <a:t>Opportunity</a:t>
                      </a:r>
                      <a:endParaRPr lang="en-IN" sz="1600" dirty="0"/>
                    </a:p>
                  </a:txBody>
                  <a:tcPr/>
                </a:tc>
                <a:extLst>
                  <a:ext uri="{0D108BD9-81ED-4DB2-BD59-A6C34878D82A}">
                    <a16:rowId xmlns:a16="http://schemas.microsoft.com/office/drawing/2014/main" val="10000"/>
                  </a:ext>
                </a:extLst>
              </a:tr>
              <a:tr h="370840">
                <a:tc>
                  <a:txBody>
                    <a:bodyPr/>
                    <a:lstStyle/>
                    <a:p>
                      <a:pPr algn="ctr"/>
                      <a:r>
                        <a:rPr lang="en-US" sz="1600" dirty="0"/>
                        <a:t>7.</a:t>
                      </a:r>
                      <a:endParaRPr lang="en-IN" sz="1600" dirty="0"/>
                    </a:p>
                  </a:txBody>
                  <a:tcPr/>
                </a:tc>
                <a:tc>
                  <a:txBody>
                    <a:bodyPr/>
                    <a:lstStyle/>
                    <a:p>
                      <a:pPr algn="just"/>
                      <a:r>
                        <a:rPr lang="en-US" sz="1600" dirty="0"/>
                        <a:t>Advice on optimum utilization of resources</a:t>
                      </a:r>
                      <a:endParaRPr lang="en-IN" sz="1600" dirty="0"/>
                    </a:p>
                  </a:txBody>
                  <a:tcPr/>
                </a:tc>
                <a:extLst>
                  <a:ext uri="{0D108BD9-81ED-4DB2-BD59-A6C34878D82A}">
                    <a16:rowId xmlns:a16="http://schemas.microsoft.com/office/drawing/2014/main" val="10001"/>
                  </a:ext>
                </a:extLst>
              </a:tr>
              <a:tr h="370840">
                <a:tc>
                  <a:txBody>
                    <a:bodyPr/>
                    <a:lstStyle/>
                    <a:p>
                      <a:pPr algn="ctr"/>
                      <a:endParaRPr lang="en-IN" sz="1600" dirty="0"/>
                    </a:p>
                  </a:txBody>
                  <a:tcPr/>
                </a:tc>
                <a:tc>
                  <a:txBody>
                    <a:bodyPr/>
                    <a:lstStyle/>
                    <a:p>
                      <a:pPr algn="just"/>
                      <a:endParaRPr lang="en-IN" sz="1600" dirty="0"/>
                    </a:p>
                  </a:txBody>
                  <a:tcPr/>
                </a:tc>
                <a:extLst>
                  <a:ext uri="{0D108BD9-81ED-4DB2-BD59-A6C34878D82A}">
                    <a16:rowId xmlns:a16="http://schemas.microsoft.com/office/drawing/2014/main" val="10002"/>
                  </a:ext>
                </a:extLst>
              </a:tr>
              <a:tr h="370840">
                <a:tc>
                  <a:txBody>
                    <a:bodyPr/>
                    <a:lstStyle/>
                    <a:p>
                      <a:pPr algn="ctr"/>
                      <a:r>
                        <a:rPr lang="en-US" sz="1600" dirty="0"/>
                        <a:t>8.</a:t>
                      </a:r>
                      <a:endParaRPr lang="en-IN" sz="1600" dirty="0"/>
                    </a:p>
                  </a:txBody>
                  <a:tcPr/>
                </a:tc>
                <a:tc>
                  <a:txBody>
                    <a:bodyPr/>
                    <a:lstStyle/>
                    <a:p>
                      <a:pPr algn="just"/>
                      <a:r>
                        <a:rPr lang="en-IN" sz="1600" dirty="0"/>
                        <a:t>Corporate Applicant Insolvency.</a:t>
                      </a:r>
                    </a:p>
                  </a:txBody>
                  <a:tcPr/>
                </a:tc>
                <a:extLst>
                  <a:ext uri="{0D108BD9-81ED-4DB2-BD59-A6C34878D82A}">
                    <a16:rowId xmlns:a16="http://schemas.microsoft.com/office/drawing/2014/main" val="10003"/>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4"/>
                  </a:ext>
                </a:extLst>
              </a:tr>
              <a:tr h="370840">
                <a:tc>
                  <a:txBody>
                    <a:bodyPr/>
                    <a:lstStyle/>
                    <a:p>
                      <a:pPr algn="ctr"/>
                      <a:r>
                        <a:rPr lang="en-US" sz="1600" dirty="0"/>
                        <a:t>9.</a:t>
                      </a:r>
                      <a:endParaRPr lang="en-IN" sz="1600" dirty="0"/>
                    </a:p>
                  </a:txBody>
                  <a:tcPr/>
                </a:tc>
                <a:tc>
                  <a:txBody>
                    <a:bodyPr/>
                    <a:lstStyle/>
                    <a:p>
                      <a:r>
                        <a:rPr lang="en-US" sz="1600" dirty="0"/>
                        <a:t>Assessing Cross Border Insolvency transactions.</a:t>
                      </a:r>
                      <a:endParaRPr lang="en-IN" sz="1600" dirty="0"/>
                    </a:p>
                  </a:txBody>
                  <a:tcPr/>
                </a:tc>
                <a:extLst>
                  <a:ext uri="{0D108BD9-81ED-4DB2-BD59-A6C34878D82A}">
                    <a16:rowId xmlns:a16="http://schemas.microsoft.com/office/drawing/2014/main" val="10005"/>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6"/>
                  </a:ext>
                </a:extLst>
              </a:tr>
              <a:tr h="370840">
                <a:tc>
                  <a:txBody>
                    <a:bodyPr/>
                    <a:lstStyle/>
                    <a:p>
                      <a:pPr algn="ctr"/>
                      <a:r>
                        <a:rPr lang="en-US" sz="1600" dirty="0"/>
                        <a:t>10.</a:t>
                      </a:r>
                      <a:endParaRPr lang="en-IN" sz="1600" dirty="0"/>
                    </a:p>
                  </a:txBody>
                  <a:tcPr/>
                </a:tc>
                <a:tc>
                  <a:txBody>
                    <a:bodyPr/>
                    <a:lstStyle/>
                    <a:p>
                      <a:r>
                        <a:rPr lang="en-US" sz="1600" dirty="0"/>
                        <a:t>Representation before the Debt Recovery Tribunals – particularly after notification of individual/firm bankruptcies</a:t>
                      </a:r>
                      <a:endParaRPr lang="en-IN" sz="1600" dirty="0"/>
                    </a:p>
                  </a:txBody>
                  <a:tcPr/>
                </a:tc>
                <a:extLst>
                  <a:ext uri="{0D108BD9-81ED-4DB2-BD59-A6C34878D82A}">
                    <a16:rowId xmlns:a16="http://schemas.microsoft.com/office/drawing/2014/main" val="10007"/>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8"/>
                  </a:ext>
                </a:extLst>
              </a:tr>
              <a:tr h="370840">
                <a:tc>
                  <a:txBody>
                    <a:bodyPr/>
                    <a:lstStyle/>
                    <a:p>
                      <a:pPr algn="ctr"/>
                      <a:r>
                        <a:rPr lang="en-US" sz="1600" dirty="0"/>
                        <a:t>11.</a:t>
                      </a:r>
                      <a:endParaRPr lang="en-IN" sz="1600" dirty="0"/>
                    </a:p>
                  </a:txBody>
                  <a:tcPr/>
                </a:tc>
                <a:tc>
                  <a:txBody>
                    <a:bodyPr/>
                    <a:lstStyle/>
                    <a:p>
                      <a:r>
                        <a:rPr lang="en-US" sz="1600" dirty="0"/>
                        <a:t>Representation before the NCLT or NCLAT, High Courts or Supreme Court.</a:t>
                      </a:r>
                      <a:endParaRPr lang="en-IN" sz="1600" dirty="0"/>
                    </a:p>
                  </a:txBody>
                  <a:tcPr/>
                </a:tc>
                <a:extLst>
                  <a:ext uri="{0D108BD9-81ED-4DB2-BD59-A6C34878D82A}">
                    <a16:rowId xmlns:a16="http://schemas.microsoft.com/office/drawing/2014/main" val="10009"/>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10"/>
                  </a:ext>
                </a:extLst>
              </a:tr>
              <a:tr h="370840">
                <a:tc>
                  <a:txBody>
                    <a:bodyPr/>
                    <a:lstStyle/>
                    <a:p>
                      <a:pPr algn="ctr"/>
                      <a:r>
                        <a:rPr lang="en-US" sz="1600" dirty="0"/>
                        <a:t>12.</a:t>
                      </a:r>
                      <a:endParaRPr lang="en-IN" sz="1600" dirty="0"/>
                    </a:p>
                  </a:txBody>
                  <a:tcPr/>
                </a:tc>
                <a:tc>
                  <a:txBody>
                    <a:bodyPr/>
                    <a:lstStyle/>
                    <a:p>
                      <a:r>
                        <a:rPr lang="en-IN" sz="1600" dirty="0"/>
                        <a:t>Negotiating settlements.</a:t>
                      </a: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8749296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49758" y="24834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t>Corporate insolvency and restructuring</a:t>
            </a:r>
            <a:endParaRPr lang="en-IN" sz="2800" b="1" dirty="0"/>
          </a:p>
        </p:txBody>
      </p:sp>
      <p:sp>
        <p:nvSpPr>
          <p:cNvPr id="2" name="Rectangle 1"/>
          <p:cNvSpPr/>
          <p:nvPr/>
        </p:nvSpPr>
        <p:spPr>
          <a:xfrm>
            <a:off x="649758" y="819842"/>
            <a:ext cx="6048194" cy="400110"/>
          </a:xfrm>
          <a:prstGeom prst="rect">
            <a:avLst/>
          </a:prstGeom>
        </p:spPr>
        <p:txBody>
          <a:bodyPr wrap="none">
            <a:spAutoFit/>
          </a:bodyPr>
          <a:lstStyle/>
          <a:p>
            <a:pPr algn="just"/>
            <a:r>
              <a:rPr lang="en-US" sz="2000" u="sng" dirty="0">
                <a:solidFill>
                  <a:srgbClr val="FF0000"/>
                </a:solidFill>
              </a:rPr>
              <a:t>OPPORTUNITIES FOR CAs</a:t>
            </a:r>
            <a:r>
              <a:rPr lang="en-US" sz="2000" u="sng" dirty="0"/>
              <a:t> WITHIN THE AMBIT OF IBC</a:t>
            </a:r>
            <a:endParaRPr lang="en-IN" u="sng" dirty="0"/>
          </a:p>
        </p:txBody>
      </p:sp>
      <p:graphicFrame>
        <p:nvGraphicFramePr>
          <p:cNvPr id="4" name="Table 3"/>
          <p:cNvGraphicFramePr>
            <a:graphicFrameLocks noGrp="1"/>
          </p:cNvGraphicFramePr>
          <p:nvPr>
            <p:extLst>
              <p:ext uri="{D42A27DB-BD31-4B8C-83A1-F6EECF244321}">
                <p14:modId xmlns:p14="http://schemas.microsoft.com/office/powerpoint/2010/main" val="2107071142"/>
              </p:ext>
            </p:extLst>
          </p:nvPr>
        </p:nvGraphicFramePr>
        <p:xfrm>
          <a:off x="649758" y="1466759"/>
          <a:ext cx="10879603" cy="4450080"/>
        </p:xfrm>
        <a:graphic>
          <a:graphicData uri="http://schemas.openxmlformats.org/drawingml/2006/table">
            <a:tbl>
              <a:tblPr firstRow="1" bandRow="1">
                <a:tableStyleId>{5C22544A-7EE6-4342-B048-85BDC9FD1C3A}</a:tableStyleId>
              </a:tblPr>
              <a:tblGrid>
                <a:gridCol w="846017">
                  <a:extLst>
                    <a:ext uri="{9D8B030D-6E8A-4147-A177-3AD203B41FA5}">
                      <a16:colId xmlns:a16="http://schemas.microsoft.com/office/drawing/2014/main" val="20000"/>
                    </a:ext>
                  </a:extLst>
                </a:gridCol>
                <a:gridCol w="10033586">
                  <a:extLst>
                    <a:ext uri="{9D8B030D-6E8A-4147-A177-3AD203B41FA5}">
                      <a16:colId xmlns:a16="http://schemas.microsoft.com/office/drawing/2014/main" val="20001"/>
                    </a:ext>
                  </a:extLst>
                </a:gridCol>
              </a:tblGrid>
              <a:tr h="370840">
                <a:tc>
                  <a:txBody>
                    <a:bodyPr/>
                    <a:lstStyle/>
                    <a:p>
                      <a:pPr algn="ctr"/>
                      <a:r>
                        <a:rPr lang="en-US" sz="1600" dirty="0"/>
                        <a:t>SI</a:t>
                      </a:r>
                      <a:endParaRPr lang="en-IN" sz="1600" dirty="0"/>
                    </a:p>
                  </a:txBody>
                  <a:tcPr/>
                </a:tc>
                <a:tc>
                  <a:txBody>
                    <a:bodyPr/>
                    <a:lstStyle/>
                    <a:p>
                      <a:pPr algn="ctr"/>
                      <a:r>
                        <a:rPr lang="en-US" sz="1600" dirty="0"/>
                        <a:t>Opportunity</a:t>
                      </a:r>
                      <a:endParaRPr lang="en-IN" sz="1600" dirty="0"/>
                    </a:p>
                  </a:txBody>
                  <a:tcPr/>
                </a:tc>
                <a:extLst>
                  <a:ext uri="{0D108BD9-81ED-4DB2-BD59-A6C34878D82A}">
                    <a16:rowId xmlns:a16="http://schemas.microsoft.com/office/drawing/2014/main" val="10000"/>
                  </a:ext>
                </a:extLst>
              </a:tr>
              <a:tr h="370840">
                <a:tc>
                  <a:txBody>
                    <a:bodyPr/>
                    <a:lstStyle/>
                    <a:p>
                      <a:pPr algn="ctr"/>
                      <a:r>
                        <a:rPr lang="en-US" sz="1600" dirty="0"/>
                        <a:t>13.</a:t>
                      </a:r>
                      <a:endParaRPr lang="en-IN" sz="1600" dirty="0"/>
                    </a:p>
                  </a:txBody>
                  <a:tcPr/>
                </a:tc>
                <a:tc>
                  <a:txBody>
                    <a:bodyPr/>
                    <a:lstStyle/>
                    <a:p>
                      <a:pPr algn="just"/>
                      <a:r>
                        <a:rPr lang="en-US" sz="1600" dirty="0"/>
                        <a:t>Advisory in relation to a merger or acquisition or takeover</a:t>
                      </a:r>
                      <a:endParaRPr lang="en-IN" sz="1600" dirty="0"/>
                    </a:p>
                  </a:txBody>
                  <a:tcPr/>
                </a:tc>
                <a:extLst>
                  <a:ext uri="{0D108BD9-81ED-4DB2-BD59-A6C34878D82A}">
                    <a16:rowId xmlns:a16="http://schemas.microsoft.com/office/drawing/2014/main" val="10001"/>
                  </a:ext>
                </a:extLst>
              </a:tr>
              <a:tr h="370840">
                <a:tc>
                  <a:txBody>
                    <a:bodyPr/>
                    <a:lstStyle/>
                    <a:p>
                      <a:pPr algn="ctr"/>
                      <a:endParaRPr lang="en-IN" sz="1600" dirty="0"/>
                    </a:p>
                  </a:txBody>
                  <a:tcPr/>
                </a:tc>
                <a:tc>
                  <a:txBody>
                    <a:bodyPr/>
                    <a:lstStyle/>
                    <a:p>
                      <a:pPr algn="just"/>
                      <a:endParaRPr lang="en-IN" sz="1600" dirty="0"/>
                    </a:p>
                  </a:txBody>
                  <a:tcPr/>
                </a:tc>
                <a:extLst>
                  <a:ext uri="{0D108BD9-81ED-4DB2-BD59-A6C34878D82A}">
                    <a16:rowId xmlns:a16="http://schemas.microsoft.com/office/drawing/2014/main" val="10002"/>
                  </a:ext>
                </a:extLst>
              </a:tr>
              <a:tr h="370840">
                <a:tc>
                  <a:txBody>
                    <a:bodyPr/>
                    <a:lstStyle/>
                    <a:p>
                      <a:pPr algn="ctr"/>
                      <a:r>
                        <a:rPr lang="en-US" sz="1600" dirty="0"/>
                        <a:t>14.</a:t>
                      </a:r>
                      <a:endParaRPr lang="en-IN" sz="1600" dirty="0"/>
                    </a:p>
                  </a:txBody>
                  <a:tcPr/>
                </a:tc>
                <a:tc>
                  <a:txBody>
                    <a:bodyPr/>
                    <a:lstStyle/>
                    <a:p>
                      <a:pPr algn="just"/>
                      <a:r>
                        <a:rPr lang="en-US" sz="1600" dirty="0"/>
                        <a:t>Advisory services to management on an ongoing basis.</a:t>
                      </a:r>
                      <a:endParaRPr lang="en-IN" sz="1600" dirty="0"/>
                    </a:p>
                  </a:txBody>
                  <a:tcPr/>
                </a:tc>
                <a:extLst>
                  <a:ext uri="{0D108BD9-81ED-4DB2-BD59-A6C34878D82A}">
                    <a16:rowId xmlns:a16="http://schemas.microsoft.com/office/drawing/2014/main" val="10003"/>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4"/>
                  </a:ext>
                </a:extLst>
              </a:tr>
              <a:tr h="370840">
                <a:tc>
                  <a:txBody>
                    <a:bodyPr/>
                    <a:lstStyle/>
                    <a:p>
                      <a:pPr algn="ctr"/>
                      <a:r>
                        <a:rPr lang="en-US" sz="1600" dirty="0"/>
                        <a:t>15.</a:t>
                      </a:r>
                      <a:endParaRPr lang="en-IN" sz="1600" dirty="0"/>
                    </a:p>
                  </a:txBody>
                  <a:tcPr/>
                </a:tc>
                <a:tc>
                  <a:txBody>
                    <a:bodyPr/>
                    <a:lstStyle/>
                    <a:p>
                      <a:r>
                        <a:rPr lang="en-US" sz="1600" dirty="0"/>
                        <a:t>Bankruptcy of Personal Guarantors, Firms and Individuals.</a:t>
                      </a:r>
                      <a:endParaRPr lang="en-IN" sz="1600" dirty="0"/>
                    </a:p>
                  </a:txBody>
                  <a:tcPr/>
                </a:tc>
                <a:extLst>
                  <a:ext uri="{0D108BD9-81ED-4DB2-BD59-A6C34878D82A}">
                    <a16:rowId xmlns:a16="http://schemas.microsoft.com/office/drawing/2014/main" val="10005"/>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6"/>
                  </a:ext>
                </a:extLst>
              </a:tr>
              <a:tr h="370840">
                <a:tc>
                  <a:txBody>
                    <a:bodyPr/>
                    <a:lstStyle/>
                    <a:p>
                      <a:pPr algn="ctr"/>
                      <a:r>
                        <a:rPr lang="en-US" sz="1600" dirty="0"/>
                        <a:t>16.</a:t>
                      </a:r>
                      <a:endParaRPr lang="en-IN" sz="1600" dirty="0"/>
                    </a:p>
                  </a:txBody>
                  <a:tcPr/>
                </a:tc>
                <a:tc>
                  <a:txBody>
                    <a:bodyPr/>
                    <a:lstStyle/>
                    <a:p>
                      <a:r>
                        <a:rPr lang="en-IN" sz="1600" dirty="0"/>
                        <a:t>Handling the Liquidation Process</a:t>
                      </a:r>
                    </a:p>
                  </a:txBody>
                  <a:tcPr/>
                </a:tc>
                <a:extLst>
                  <a:ext uri="{0D108BD9-81ED-4DB2-BD59-A6C34878D82A}">
                    <a16:rowId xmlns:a16="http://schemas.microsoft.com/office/drawing/2014/main" val="10007"/>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08"/>
                  </a:ext>
                </a:extLst>
              </a:tr>
              <a:tr h="370840">
                <a:tc>
                  <a:txBody>
                    <a:bodyPr/>
                    <a:lstStyle/>
                    <a:p>
                      <a:pPr algn="ctr"/>
                      <a:r>
                        <a:rPr lang="en-US" sz="1600" dirty="0"/>
                        <a:t>17.</a:t>
                      </a:r>
                      <a:endParaRPr lang="en-IN" sz="1600" dirty="0"/>
                    </a:p>
                  </a:txBody>
                  <a:tcPr/>
                </a:tc>
                <a:tc>
                  <a:txBody>
                    <a:bodyPr/>
                    <a:lstStyle/>
                    <a:p>
                      <a:r>
                        <a:rPr lang="en-IN" sz="1600" dirty="0"/>
                        <a:t>Managing Interim Finance.</a:t>
                      </a:r>
                    </a:p>
                  </a:txBody>
                  <a:tcPr/>
                </a:tc>
                <a:extLst>
                  <a:ext uri="{0D108BD9-81ED-4DB2-BD59-A6C34878D82A}">
                    <a16:rowId xmlns:a16="http://schemas.microsoft.com/office/drawing/2014/main" val="10009"/>
                  </a:ext>
                </a:extLst>
              </a:tr>
              <a:tr h="370840">
                <a:tc>
                  <a:txBody>
                    <a:bodyPr/>
                    <a:lstStyle/>
                    <a:p>
                      <a:pPr algn="ctr"/>
                      <a:endParaRPr lang="en-IN" sz="1600" dirty="0"/>
                    </a:p>
                  </a:txBody>
                  <a:tcPr/>
                </a:tc>
                <a:tc>
                  <a:txBody>
                    <a:bodyPr/>
                    <a:lstStyle/>
                    <a:p>
                      <a:endParaRPr lang="en-IN" sz="1600" dirty="0"/>
                    </a:p>
                  </a:txBody>
                  <a:tcPr/>
                </a:tc>
                <a:extLst>
                  <a:ext uri="{0D108BD9-81ED-4DB2-BD59-A6C34878D82A}">
                    <a16:rowId xmlns:a16="http://schemas.microsoft.com/office/drawing/2014/main" val="10010"/>
                  </a:ext>
                </a:extLst>
              </a:tr>
              <a:tr h="370840">
                <a:tc>
                  <a:txBody>
                    <a:bodyPr/>
                    <a:lstStyle/>
                    <a:p>
                      <a:pPr algn="ctr"/>
                      <a:r>
                        <a:rPr lang="en-US" sz="1600" dirty="0"/>
                        <a:t>18.</a:t>
                      </a:r>
                      <a:endParaRPr lang="en-IN" sz="1600" dirty="0"/>
                    </a:p>
                  </a:txBody>
                  <a:tcPr/>
                </a:tc>
                <a:tc>
                  <a:txBody>
                    <a:bodyPr/>
                    <a:lstStyle/>
                    <a:p>
                      <a:r>
                        <a:rPr lang="en-US" sz="1600" dirty="0"/>
                        <a:t>Spotting and evaluating distressed companies for restructuring and rescue planning.</a:t>
                      </a:r>
                      <a:endParaRPr lang="en-IN" sz="1600"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5080203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60644" y="2175114"/>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7200" b="1" dirty="0"/>
              <a:t>THANK YOU!!!</a:t>
            </a:r>
            <a:endParaRPr lang="en-IN" sz="7200" b="1" dirty="0"/>
          </a:p>
        </p:txBody>
      </p:sp>
      <p:sp>
        <p:nvSpPr>
          <p:cNvPr id="5" name="Title 1"/>
          <p:cNvSpPr txBox="1">
            <a:spLocks/>
          </p:cNvSpPr>
          <p:nvPr/>
        </p:nvSpPr>
        <p:spPr>
          <a:xfrm>
            <a:off x="660644" y="3350772"/>
            <a:ext cx="10879603" cy="57150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200" b="1" dirty="0"/>
              <a:t>ca Abhishek s Dhamne </a:t>
            </a:r>
          </a:p>
          <a:p>
            <a:pPr algn="ctr"/>
            <a:r>
              <a:rPr lang="en-US" sz="3200" b="1" dirty="0">
                <a:hlinkClick r:id="rId3"/>
              </a:rPr>
              <a:t>abhishekdhamne@ssdca.in</a:t>
            </a:r>
            <a:endParaRPr lang="en-US" sz="3200" b="1" dirty="0"/>
          </a:p>
          <a:p>
            <a:pPr algn="ctr"/>
            <a:r>
              <a:rPr lang="en-US" sz="3200" b="1" dirty="0"/>
              <a:t>+91-9890541551</a:t>
            </a:r>
          </a:p>
        </p:txBody>
      </p:sp>
    </p:spTree>
    <p:extLst>
      <p:ext uri="{BB962C8B-B14F-4D97-AF65-F5344CB8AC3E}">
        <p14:creationId xmlns:p14="http://schemas.microsoft.com/office/powerpoint/2010/main" val="50651572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1204</TotalTime>
  <Words>13431</Words>
  <Application>Microsoft Office PowerPoint</Application>
  <PresentationFormat>Widescreen</PresentationFormat>
  <Paragraphs>1291</Paragraphs>
  <Slides>92</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92</vt:i4>
      </vt:variant>
    </vt:vector>
  </HeadingPairs>
  <TitlesOfParts>
    <vt:vector size="100" baseType="lpstr">
      <vt:lpstr>Algerian</vt:lpstr>
      <vt:lpstr>Arial</vt:lpstr>
      <vt:lpstr>Calibri</vt:lpstr>
      <vt:lpstr>Cambria</vt:lpstr>
      <vt:lpstr>Trebuchet MS</vt:lpstr>
      <vt:lpstr>Wingdings</vt:lpstr>
      <vt:lpstr>Wingdings 3</vt:lpstr>
      <vt:lpstr>Facet</vt:lpstr>
      <vt:lpstr>STATE LEVEL STUDENTS CONFERENCE 2023, NASHIK </vt:lpstr>
      <vt:lpstr>Topics   1. Disqualification for appointment of Directors 2. Companies (Auditor’s Report) Order, 2020 3. Corporate Insolvency and Restructuring </vt:lpstr>
      <vt:lpstr>Index</vt:lpstr>
      <vt:lpstr>DISQUALIFICATION for appointment of directors</vt:lpstr>
      <vt:lpstr>Basics</vt:lpstr>
      <vt:lpstr>Basics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Companies (auditor’s report) order, 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Corporate insolvency and restructuring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DISQUALIFICATION AND VACATION OF OFFICE OF Directors</dc:title>
  <dc:creator>Vishakha Deshpande</dc:creator>
  <cp:lastModifiedBy>Abhishek Dhamne</cp:lastModifiedBy>
  <cp:revision>622</cp:revision>
  <dcterms:created xsi:type="dcterms:W3CDTF">2023-11-28T13:46:35Z</dcterms:created>
  <dcterms:modified xsi:type="dcterms:W3CDTF">2023-12-01T09:30:02Z</dcterms:modified>
</cp:coreProperties>
</file>