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2"/>
  </p:notesMasterIdLst>
  <p:sldIdLst>
    <p:sldId id="285" r:id="rId2"/>
    <p:sldId id="258" r:id="rId3"/>
    <p:sldId id="256" r:id="rId4"/>
    <p:sldId id="257" r:id="rId5"/>
    <p:sldId id="259" r:id="rId6"/>
    <p:sldId id="260" r:id="rId7"/>
    <p:sldId id="261" r:id="rId8"/>
    <p:sldId id="262" r:id="rId9"/>
    <p:sldId id="263" r:id="rId10"/>
    <p:sldId id="264" r:id="rId11"/>
    <p:sldId id="265" r:id="rId12"/>
    <p:sldId id="266" r:id="rId13"/>
    <p:sldId id="268"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F188D3-4CF4-4E85-B5E2-38301EC54B0F}"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23886-F82D-4D02-8497-4AF3347BC707}" type="slidenum">
              <a:rPr lang="en-US" smtClean="0"/>
              <a:t>‹#›</a:t>
            </a:fld>
            <a:endParaRPr lang="en-US"/>
          </a:p>
        </p:txBody>
      </p:sp>
    </p:spTree>
    <p:extLst>
      <p:ext uri="{BB962C8B-B14F-4D97-AF65-F5344CB8AC3E}">
        <p14:creationId xmlns:p14="http://schemas.microsoft.com/office/powerpoint/2010/main" val="286099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A23886-F82D-4D02-8497-4AF3347BC707}" type="slidenum">
              <a:rPr lang="en-US" smtClean="0"/>
              <a:t>11</a:t>
            </a:fld>
            <a:endParaRPr lang="en-US"/>
          </a:p>
        </p:txBody>
      </p:sp>
    </p:spTree>
    <p:extLst>
      <p:ext uri="{BB962C8B-B14F-4D97-AF65-F5344CB8AC3E}">
        <p14:creationId xmlns:p14="http://schemas.microsoft.com/office/powerpoint/2010/main" val="8883147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99548EE8-DB45-4797-AD0F-250F4BB44878}" type="slidenum">
              <a:rPr lang="en-US" smtClean="0"/>
              <a:t>‹#›</a:t>
            </a:fld>
            <a:endParaRPr lang="en-US"/>
          </a:p>
        </p:txBody>
      </p:sp>
    </p:spTree>
    <p:extLst>
      <p:ext uri="{BB962C8B-B14F-4D97-AF65-F5344CB8AC3E}">
        <p14:creationId xmlns:p14="http://schemas.microsoft.com/office/powerpoint/2010/main" val="403992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2691424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639341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8611B2-9D2E-42E1-9BC4-D2AB68AD52D1}"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41543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8611B2-9D2E-42E1-9BC4-D2AB68AD52D1}" type="datetimeFigureOut">
              <a:rPr lang="en-US" smtClean="0"/>
              <a:t>8/14/2020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42091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8611B2-9D2E-42E1-9BC4-D2AB68AD52D1}" type="datetimeFigureOut">
              <a:rPr lang="en-US" smtClean="0"/>
              <a:t>8/14/2020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3155524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611B2-9D2E-42E1-9BC4-D2AB68AD52D1}" type="datetimeFigureOut">
              <a:rPr lang="en-US" smtClean="0"/>
              <a:t>8/14/2020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2900456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8611B2-9D2E-42E1-9BC4-D2AB68AD52D1}"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139268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8611B2-9D2E-42E1-9BC4-D2AB68AD52D1}"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2102943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8611B2-9D2E-42E1-9BC4-D2AB68AD52D1}"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3839871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1873887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1671734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1385599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8611B2-9D2E-42E1-9BC4-D2AB68AD52D1}" type="datetimeFigureOut">
              <a:rPr lang="en-US" smtClean="0"/>
              <a:t>8/14/2020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3528568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8611B2-9D2E-42E1-9BC4-D2AB68AD52D1}" type="datetimeFigureOut">
              <a:rPr lang="en-US" smtClean="0"/>
              <a:t>8/14/2020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2724842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909969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8611B2-9D2E-42E1-9BC4-D2AB68AD52D1}"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9548EE8-DB45-4797-AD0F-250F4BB44878}" type="slidenum">
              <a:rPr lang="en-US" smtClean="0"/>
              <a:t>‹#›</a:t>
            </a:fld>
            <a:endParaRPr lang="en-US"/>
          </a:p>
        </p:txBody>
      </p:sp>
    </p:spTree>
    <p:extLst>
      <p:ext uri="{BB962C8B-B14F-4D97-AF65-F5344CB8AC3E}">
        <p14:creationId xmlns:p14="http://schemas.microsoft.com/office/powerpoint/2010/main" val="4006663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3C8611B2-9D2E-42E1-9BC4-D2AB68AD52D1}" type="datetimeFigureOut">
              <a:rPr lang="en-US" smtClean="0"/>
              <a:t>8/14/2020</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99548EE8-DB45-4797-AD0F-250F4BB44878}" type="slidenum">
              <a:rPr lang="en-US" smtClean="0"/>
              <a:t>‹#›</a:t>
            </a:fld>
            <a:endParaRPr lang="en-US"/>
          </a:p>
        </p:txBody>
      </p:sp>
    </p:spTree>
    <p:extLst>
      <p:ext uri="{BB962C8B-B14F-4D97-AF65-F5344CB8AC3E}">
        <p14:creationId xmlns:p14="http://schemas.microsoft.com/office/powerpoint/2010/main" val="227045118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158DB-9222-4AE0-83F1-5822B1128111}"/>
              </a:ext>
            </a:extLst>
          </p:cNvPr>
          <p:cNvSpPr>
            <a:spLocks noGrp="1"/>
          </p:cNvSpPr>
          <p:nvPr>
            <p:ph type="ctrTitle"/>
          </p:nvPr>
        </p:nvSpPr>
        <p:spPr>
          <a:xfrm>
            <a:off x="5695061" y="1241266"/>
            <a:ext cx="5428551" cy="3153753"/>
          </a:xfrm>
        </p:spPr>
        <p:txBody>
          <a:bodyPr>
            <a:normAutofit/>
          </a:bodyPr>
          <a:lstStyle/>
          <a:p>
            <a:r>
              <a:rPr lang="en-US"/>
              <a:t>Concessions to Private Companies</a:t>
            </a:r>
          </a:p>
        </p:txBody>
      </p:sp>
      <p:sp>
        <p:nvSpPr>
          <p:cNvPr id="3" name="Subtitle 2">
            <a:extLst>
              <a:ext uri="{FF2B5EF4-FFF2-40B4-BE49-F238E27FC236}">
                <a16:creationId xmlns:a16="http://schemas.microsoft.com/office/drawing/2014/main" id="{17455AF4-0EC5-4EAA-A3B5-3D52B177BFA8}"/>
              </a:ext>
            </a:extLst>
          </p:cNvPr>
          <p:cNvSpPr>
            <a:spLocks noGrp="1"/>
          </p:cNvSpPr>
          <p:nvPr>
            <p:ph type="subTitle" idx="1"/>
          </p:nvPr>
        </p:nvSpPr>
        <p:spPr>
          <a:xfrm>
            <a:off x="5695061" y="4591665"/>
            <a:ext cx="5428551" cy="1622322"/>
          </a:xfrm>
        </p:spPr>
        <p:txBody>
          <a:bodyPr>
            <a:normAutofit/>
          </a:bodyPr>
          <a:lstStyle/>
          <a:p>
            <a:r>
              <a:rPr lang="en-US"/>
              <a:t>CA Abhishek S. Dhamne</a:t>
            </a:r>
          </a:p>
          <a:p>
            <a:r>
              <a:rPr lang="en-US"/>
              <a:t>B. Com, FCA, DISA (ICAI)</a:t>
            </a:r>
          </a:p>
          <a:p>
            <a:r>
              <a:rPr lang="en-US"/>
              <a:t>abhishekdhamne@ssdca.in</a:t>
            </a:r>
          </a:p>
          <a:p>
            <a:endParaRPr lang="en-US"/>
          </a:p>
        </p:txBody>
      </p:sp>
      <p:grpSp>
        <p:nvGrpSpPr>
          <p:cNvPr id="36" name="Group 11">
            <a:extLst>
              <a:ext uri="{FF2B5EF4-FFF2-40B4-BE49-F238E27FC236}">
                <a16:creationId xmlns:a16="http://schemas.microsoft.com/office/drawing/2014/main" id="{0C5EAE72-3D24-4A03-9BDF-FBE8C100AF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5" y="396836"/>
            <a:ext cx="4992158" cy="6058999"/>
            <a:chOff x="423335" y="396836"/>
            <a:chExt cx="4992158" cy="6058999"/>
          </a:xfrm>
        </p:grpSpPr>
        <p:sp>
          <p:nvSpPr>
            <p:cNvPr id="13" name="Rectangle 12">
              <a:extLst>
                <a:ext uri="{FF2B5EF4-FFF2-40B4-BE49-F238E27FC236}">
                  <a16:creationId xmlns:a16="http://schemas.microsoft.com/office/drawing/2014/main" id="{B76F2A6D-EB50-477B-BD17-230CCC8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5"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8FBA8B6C-1D72-481E-A101-FBBBF888B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17021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a:extLst>
                <a:ext uri="{FF2B5EF4-FFF2-40B4-BE49-F238E27FC236}">
                  <a16:creationId xmlns:a16="http://schemas.microsoft.com/office/drawing/2014/main" id="{46FCD9A8-07DA-4FCE-B3CC-44762A40BD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3545327"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7" name="Graphic 6" descr="Id Badge">
            <a:extLst>
              <a:ext uri="{FF2B5EF4-FFF2-40B4-BE49-F238E27FC236}">
                <a16:creationId xmlns:a16="http://schemas.microsoft.com/office/drawing/2014/main" id="{2E32F979-EA08-4600-9517-B71E80DB2B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764" y="1665878"/>
            <a:ext cx="3526244" cy="3526244"/>
          </a:xfrm>
          <a:prstGeom prst="rect">
            <a:avLst/>
          </a:prstGeom>
        </p:spPr>
      </p:pic>
    </p:spTree>
    <p:extLst>
      <p:ext uri="{BB962C8B-B14F-4D97-AF65-F5344CB8AC3E}">
        <p14:creationId xmlns:p14="http://schemas.microsoft.com/office/powerpoint/2010/main" val="283892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C235B-9FE7-433C-AB17-F5FA6E8C6C0D}"/>
              </a:ext>
            </a:extLst>
          </p:cNvPr>
          <p:cNvSpPr>
            <a:spLocks noGrp="1"/>
          </p:cNvSpPr>
          <p:nvPr>
            <p:ph type="title"/>
          </p:nvPr>
        </p:nvSpPr>
        <p:spPr/>
        <p:txBody>
          <a:bodyPr/>
          <a:lstStyle/>
          <a:p>
            <a:r>
              <a:rPr lang="en-US"/>
              <a:t>Concessions to Private Companies</a:t>
            </a:r>
            <a:endParaRPr lang="en-US" dirty="0"/>
          </a:p>
        </p:txBody>
      </p:sp>
      <p:sp>
        <p:nvSpPr>
          <p:cNvPr id="3" name="Content Placeholder 2">
            <a:extLst>
              <a:ext uri="{FF2B5EF4-FFF2-40B4-BE49-F238E27FC236}">
                <a16:creationId xmlns:a16="http://schemas.microsoft.com/office/drawing/2014/main" id="{D290113F-0143-4C81-AD17-4EAEF7E80D2C}"/>
              </a:ext>
            </a:extLst>
          </p:cNvPr>
          <p:cNvSpPr>
            <a:spLocks noGrp="1"/>
          </p:cNvSpPr>
          <p:nvPr>
            <p:ph idx="1"/>
          </p:nvPr>
        </p:nvSpPr>
        <p:spPr>
          <a:xfrm>
            <a:off x="1028346" y="2363373"/>
            <a:ext cx="8761412" cy="4783016"/>
          </a:xfrm>
        </p:spPr>
        <p:txBody>
          <a:bodyPr>
            <a:normAutofit/>
          </a:bodyPr>
          <a:lstStyle/>
          <a:p>
            <a:pPr marL="0" indent="0">
              <a:buNone/>
            </a:pPr>
            <a:r>
              <a:rPr lang="en-US" sz="2000" b="1" dirty="0"/>
              <a:t>Source? </a:t>
            </a:r>
            <a:r>
              <a:rPr lang="en-US" sz="2000" dirty="0"/>
              <a:t> </a:t>
            </a:r>
          </a:p>
          <a:p>
            <a:r>
              <a:rPr lang="en-US" sz="2000" dirty="0"/>
              <a:t>Section</a:t>
            </a:r>
          </a:p>
          <a:p>
            <a:r>
              <a:rPr lang="en-US" sz="2000" dirty="0"/>
              <a:t>Circulars</a:t>
            </a:r>
          </a:p>
          <a:p>
            <a:r>
              <a:rPr lang="en-US" sz="2000" dirty="0"/>
              <a:t>Rules</a:t>
            </a:r>
          </a:p>
          <a:p>
            <a:pPr marL="0" indent="0">
              <a:buNone/>
            </a:pPr>
            <a:r>
              <a:rPr lang="en-US" sz="2000" b="1" dirty="0"/>
              <a:t>In the nature of?</a:t>
            </a:r>
            <a:r>
              <a:rPr lang="en-US" sz="2000" dirty="0"/>
              <a:t> </a:t>
            </a:r>
          </a:p>
          <a:p>
            <a:r>
              <a:rPr lang="en-US" sz="2000" dirty="0"/>
              <a:t>Regulatory </a:t>
            </a:r>
          </a:p>
          <a:p>
            <a:r>
              <a:rPr lang="en-US" sz="2000" dirty="0"/>
              <a:t>Administrative</a:t>
            </a:r>
          </a:p>
          <a:p>
            <a:r>
              <a:rPr lang="en-US" sz="2000" dirty="0"/>
              <a:t>Disclosure</a:t>
            </a:r>
          </a:p>
          <a:p>
            <a:pPr marL="0" indent="0">
              <a:buNone/>
            </a:pPr>
            <a:r>
              <a:rPr lang="en-US" sz="2000" dirty="0"/>
              <a:t>Role of Auditor? </a:t>
            </a:r>
          </a:p>
        </p:txBody>
      </p:sp>
    </p:spTree>
    <p:extLst>
      <p:ext uri="{BB962C8B-B14F-4D97-AF65-F5344CB8AC3E}">
        <p14:creationId xmlns:p14="http://schemas.microsoft.com/office/powerpoint/2010/main" val="207994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6F6E1-A961-4E06-92BE-553C772BF7CD}"/>
              </a:ext>
            </a:extLst>
          </p:cNvPr>
          <p:cNvSpPr>
            <a:spLocks noGrp="1"/>
          </p:cNvSpPr>
          <p:nvPr>
            <p:ph type="title"/>
          </p:nvPr>
        </p:nvSpPr>
        <p:spPr/>
        <p:txBody>
          <a:bodyPr/>
          <a:lstStyle/>
          <a:p>
            <a:r>
              <a:rPr lang="en-US" dirty="0"/>
              <a:t>Private Company</a:t>
            </a:r>
          </a:p>
        </p:txBody>
      </p:sp>
      <p:sp>
        <p:nvSpPr>
          <p:cNvPr id="3" name="Content Placeholder 2">
            <a:extLst>
              <a:ext uri="{FF2B5EF4-FFF2-40B4-BE49-F238E27FC236}">
                <a16:creationId xmlns:a16="http://schemas.microsoft.com/office/drawing/2014/main" id="{9947F0A4-1EF1-46EF-ACEB-8AFBEB223360}"/>
              </a:ext>
            </a:extLst>
          </p:cNvPr>
          <p:cNvSpPr>
            <a:spLocks noGrp="1"/>
          </p:cNvSpPr>
          <p:nvPr>
            <p:ph idx="1"/>
          </p:nvPr>
        </p:nvSpPr>
        <p:spPr/>
        <p:txBody>
          <a:bodyPr>
            <a:normAutofit/>
          </a:bodyPr>
          <a:lstStyle/>
          <a:p>
            <a:r>
              <a:rPr lang="en-US" sz="2400" dirty="0"/>
              <a:t>Small Company</a:t>
            </a:r>
          </a:p>
          <a:p>
            <a:r>
              <a:rPr lang="en-US" sz="2400" dirty="0"/>
              <a:t>One Person Company</a:t>
            </a:r>
          </a:p>
          <a:p>
            <a:r>
              <a:rPr lang="en-US" sz="2400" dirty="0"/>
              <a:t>Start up Company</a:t>
            </a:r>
          </a:p>
          <a:p>
            <a:r>
              <a:rPr lang="en-US" sz="2400" dirty="0"/>
              <a:t>Other Private Company</a:t>
            </a:r>
          </a:p>
        </p:txBody>
      </p:sp>
    </p:spTree>
    <p:extLst>
      <p:ext uri="{BB962C8B-B14F-4D97-AF65-F5344CB8AC3E}">
        <p14:creationId xmlns:p14="http://schemas.microsoft.com/office/powerpoint/2010/main" val="2299123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517F2-6536-405E-819F-E90D1C82715D}"/>
              </a:ext>
            </a:extLst>
          </p:cNvPr>
          <p:cNvSpPr>
            <a:spLocks noGrp="1"/>
          </p:cNvSpPr>
          <p:nvPr>
            <p:ph type="title"/>
          </p:nvPr>
        </p:nvSpPr>
        <p:spPr/>
        <p:txBody>
          <a:bodyPr/>
          <a:lstStyle/>
          <a:p>
            <a:r>
              <a:rPr lang="en-US" dirty="0"/>
              <a:t>Small Company</a:t>
            </a:r>
          </a:p>
        </p:txBody>
      </p:sp>
      <p:sp>
        <p:nvSpPr>
          <p:cNvPr id="3" name="Content Placeholder 2">
            <a:extLst>
              <a:ext uri="{FF2B5EF4-FFF2-40B4-BE49-F238E27FC236}">
                <a16:creationId xmlns:a16="http://schemas.microsoft.com/office/drawing/2014/main" id="{56FBE25E-AB4C-4464-A0DD-7369317C8677}"/>
              </a:ext>
            </a:extLst>
          </p:cNvPr>
          <p:cNvSpPr>
            <a:spLocks noGrp="1"/>
          </p:cNvSpPr>
          <p:nvPr>
            <p:ph idx="1"/>
          </p:nvPr>
        </p:nvSpPr>
        <p:spPr>
          <a:xfrm>
            <a:off x="1154955" y="2377440"/>
            <a:ext cx="10056996" cy="4135902"/>
          </a:xfrm>
        </p:spPr>
        <p:txBody>
          <a:bodyPr>
            <a:normAutofit/>
          </a:bodyPr>
          <a:lstStyle/>
          <a:p>
            <a:pPr marL="0" indent="0">
              <a:buNone/>
            </a:pPr>
            <a:r>
              <a:rPr lang="en-US" sz="2400" dirty="0"/>
              <a:t>Means other than Public Company:</a:t>
            </a:r>
          </a:p>
          <a:p>
            <a:r>
              <a:rPr lang="en-US" sz="2400" dirty="0"/>
              <a:t>Paid-up share capital of which does not exceed INR 50 Lakhs</a:t>
            </a:r>
          </a:p>
          <a:p>
            <a:r>
              <a:rPr lang="en-US" sz="2400" dirty="0"/>
              <a:t>Turnover of which as per its last profit and loss account does not exceed INR 2 Crores</a:t>
            </a:r>
          </a:p>
          <a:p>
            <a:r>
              <a:rPr lang="en-US" sz="2400" dirty="0"/>
              <a:t>Provided that nothing in this Section shall apply to—</a:t>
            </a:r>
          </a:p>
          <a:p>
            <a:pPr lvl="1"/>
            <a:r>
              <a:rPr lang="en-US" sz="2000" dirty="0"/>
              <a:t>a holding company or a subsidiary company;</a:t>
            </a:r>
          </a:p>
          <a:p>
            <a:pPr lvl="1"/>
            <a:r>
              <a:rPr lang="en-US" sz="2000" dirty="0"/>
              <a:t>a company registered under Section 8; or</a:t>
            </a:r>
          </a:p>
          <a:p>
            <a:pPr lvl="1"/>
            <a:r>
              <a:rPr lang="en-US" sz="2000" dirty="0"/>
              <a:t>a company or body corporate governed by any special Act;</a:t>
            </a:r>
          </a:p>
        </p:txBody>
      </p:sp>
    </p:spTree>
    <p:extLst>
      <p:ext uri="{BB962C8B-B14F-4D97-AF65-F5344CB8AC3E}">
        <p14:creationId xmlns:p14="http://schemas.microsoft.com/office/powerpoint/2010/main" val="5010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517F2-6536-405E-819F-E90D1C82715D}"/>
              </a:ext>
            </a:extLst>
          </p:cNvPr>
          <p:cNvSpPr>
            <a:spLocks noGrp="1"/>
          </p:cNvSpPr>
          <p:nvPr>
            <p:ph type="title"/>
          </p:nvPr>
        </p:nvSpPr>
        <p:spPr/>
        <p:txBody>
          <a:bodyPr/>
          <a:lstStyle/>
          <a:p>
            <a:r>
              <a:rPr lang="en-US" dirty="0"/>
              <a:t>One Person Company</a:t>
            </a:r>
          </a:p>
        </p:txBody>
      </p:sp>
      <p:sp>
        <p:nvSpPr>
          <p:cNvPr id="3" name="Content Placeholder 2">
            <a:extLst>
              <a:ext uri="{FF2B5EF4-FFF2-40B4-BE49-F238E27FC236}">
                <a16:creationId xmlns:a16="http://schemas.microsoft.com/office/drawing/2014/main" id="{56FBE25E-AB4C-4464-A0DD-7369317C8677}"/>
              </a:ext>
            </a:extLst>
          </p:cNvPr>
          <p:cNvSpPr>
            <a:spLocks noGrp="1"/>
          </p:cNvSpPr>
          <p:nvPr>
            <p:ph idx="1"/>
          </p:nvPr>
        </p:nvSpPr>
        <p:spPr>
          <a:xfrm>
            <a:off x="1154954" y="2405575"/>
            <a:ext cx="9423951" cy="4276579"/>
          </a:xfrm>
        </p:spPr>
        <p:txBody>
          <a:bodyPr>
            <a:normAutofit/>
          </a:bodyPr>
          <a:lstStyle/>
          <a:p>
            <a:r>
              <a:rPr lang="en-US" sz="2000" dirty="0"/>
              <a:t>Minimum 1 Shareholder</a:t>
            </a:r>
          </a:p>
          <a:p>
            <a:r>
              <a:rPr lang="en-US" sz="2000" dirty="0"/>
              <a:t>Minimum 1 Director</a:t>
            </a:r>
          </a:p>
          <a:p>
            <a:r>
              <a:rPr lang="en-US" sz="2000" dirty="0"/>
              <a:t>The director and shareholder can be same person</a:t>
            </a:r>
          </a:p>
          <a:p>
            <a:r>
              <a:rPr lang="en-US" sz="2000" dirty="0"/>
              <a:t>Minimum 1 Nominee</a:t>
            </a:r>
          </a:p>
          <a:p>
            <a:r>
              <a:rPr lang="en-US" sz="2000" dirty="0"/>
              <a:t>No Need of any Minimum Share Capital</a:t>
            </a:r>
          </a:p>
          <a:p>
            <a:r>
              <a:rPr lang="en-US" sz="2000" dirty="0"/>
              <a:t>Letters ‘OPC’ to be suffixed with the name of OPCs to distinguish it from other companies</a:t>
            </a:r>
          </a:p>
          <a:p>
            <a:r>
              <a:rPr lang="en-US" sz="2000" dirty="0"/>
              <a:t>OPC can have maximum Paid up share capital of Rs.50 Lakhs or Turnover of Rs.2 Crores. Otherwise OPC need to be converted into Private Ltd Company.</a:t>
            </a:r>
          </a:p>
        </p:txBody>
      </p:sp>
    </p:spTree>
    <p:extLst>
      <p:ext uri="{BB962C8B-B14F-4D97-AF65-F5344CB8AC3E}">
        <p14:creationId xmlns:p14="http://schemas.microsoft.com/office/powerpoint/2010/main" val="65187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1572-628D-4BC6-8238-232F20180A69}"/>
              </a:ext>
            </a:extLst>
          </p:cNvPr>
          <p:cNvSpPr>
            <a:spLocks noGrp="1"/>
          </p:cNvSpPr>
          <p:nvPr>
            <p:ph type="title"/>
          </p:nvPr>
        </p:nvSpPr>
        <p:spPr/>
        <p:txBody>
          <a:bodyPr/>
          <a:lstStyle/>
          <a:p>
            <a:r>
              <a:rPr lang="en-US" dirty="0"/>
              <a:t>Sec 2(40) – Financial Statements </a:t>
            </a:r>
          </a:p>
        </p:txBody>
      </p:sp>
      <p:sp>
        <p:nvSpPr>
          <p:cNvPr id="3" name="Content Placeholder 2">
            <a:extLst>
              <a:ext uri="{FF2B5EF4-FFF2-40B4-BE49-F238E27FC236}">
                <a16:creationId xmlns:a16="http://schemas.microsoft.com/office/drawing/2014/main" id="{CB2A935F-7F93-4632-9B1D-3F843CB2B875}"/>
              </a:ext>
            </a:extLst>
          </p:cNvPr>
          <p:cNvSpPr>
            <a:spLocks noGrp="1"/>
          </p:cNvSpPr>
          <p:nvPr>
            <p:ph idx="1"/>
          </p:nvPr>
        </p:nvSpPr>
        <p:spPr>
          <a:xfrm>
            <a:off x="1154955" y="2603500"/>
            <a:ext cx="9409882" cy="3530014"/>
          </a:xfrm>
        </p:spPr>
        <p:txBody>
          <a:bodyPr>
            <a:normAutofit/>
          </a:bodyPr>
          <a:lstStyle/>
          <a:p>
            <a:r>
              <a:rPr lang="en-US" sz="3200" dirty="0"/>
              <a:t>Non-applicability of ‘Cash Flow Statements’ </a:t>
            </a:r>
          </a:p>
          <a:p>
            <a:pPr lvl="1"/>
            <a:r>
              <a:rPr lang="en-US" sz="2800" dirty="0"/>
              <a:t>OPC</a:t>
            </a:r>
          </a:p>
          <a:p>
            <a:pPr lvl="1"/>
            <a:r>
              <a:rPr lang="en-US" sz="2800" dirty="0"/>
              <a:t>Small Company </a:t>
            </a:r>
          </a:p>
          <a:p>
            <a:pPr lvl="1"/>
            <a:r>
              <a:rPr lang="en-US" sz="2800" dirty="0"/>
              <a:t>Dormant Company </a:t>
            </a:r>
          </a:p>
          <a:p>
            <a:pPr lvl="1"/>
            <a:r>
              <a:rPr lang="en-US" sz="2800" dirty="0"/>
              <a:t>Start-up Private </a:t>
            </a:r>
          </a:p>
        </p:txBody>
      </p:sp>
    </p:spTree>
    <p:extLst>
      <p:ext uri="{BB962C8B-B14F-4D97-AF65-F5344CB8AC3E}">
        <p14:creationId xmlns:p14="http://schemas.microsoft.com/office/powerpoint/2010/main" val="3082817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7573D-94BB-4794-ADD0-8DABA0A585AA}"/>
              </a:ext>
            </a:extLst>
          </p:cNvPr>
          <p:cNvSpPr>
            <a:spLocks noGrp="1"/>
          </p:cNvSpPr>
          <p:nvPr>
            <p:ph type="title"/>
          </p:nvPr>
        </p:nvSpPr>
        <p:spPr/>
        <p:txBody>
          <a:bodyPr/>
          <a:lstStyle/>
          <a:p>
            <a:r>
              <a:rPr lang="en-US" dirty="0"/>
              <a:t>Sec 2(76) Deemed not Related Parties</a:t>
            </a:r>
          </a:p>
        </p:txBody>
      </p:sp>
      <p:sp>
        <p:nvSpPr>
          <p:cNvPr id="3" name="Content Placeholder 2">
            <a:extLst>
              <a:ext uri="{FF2B5EF4-FFF2-40B4-BE49-F238E27FC236}">
                <a16:creationId xmlns:a16="http://schemas.microsoft.com/office/drawing/2014/main" id="{3373134B-E16F-4265-82ED-9401682A8773}"/>
              </a:ext>
            </a:extLst>
          </p:cNvPr>
          <p:cNvSpPr>
            <a:spLocks noGrp="1"/>
          </p:cNvSpPr>
          <p:nvPr>
            <p:ph idx="1"/>
          </p:nvPr>
        </p:nvSpPr>
        <p:spPr>
          <a:xfrm>
            <a:off x="1154954" y="2603499"/>
            <a:ext cx="10268011" cy="4120857"/>
          </a:xfrm>
        </p:spPr>
        <p:txBody>
          <a:bodyPr>
            <a:normAutofit lnSpcReduction="10000"/>
          </a:bodyPr>
          <a:lstStyle/>
          <a:p>
            <a:r>
              <a:rPr lang="en-US" sz="2400" dirty="0"/>
              <a:t>Section 188(1) specifies certain types of RPTs requires </a:t>
            </a:r>
          </a:p>
          <a:p>
            <a:pPr lvl="1"/>
            <a:r>
              <a:rPr lang="en-US" sz="2000" dirty="0"/>
              <a:t>Approval of Board of Directors at Board meeting, </a:t>
            </a:r>
          </a:p>
          <a:p>
            <a:pPr lvl="1"/>
            <a:r>
              <a:rPr lang="en-US" sz="2000" dirty="0"/>
              <a:t>Disclosure of specified matters in agenda of board meeting, </a:t>
            </a:r>
          </a:p>
          <a:p>
            <a:pPr lvl="1"/>
            <a:r>
              <a:rPr lang="en-US" sz="2000" dirty="0"/>
              <a:t>interested director shall not remain present during discussion of related party transactions, </a:t>
            </a:r>
          </a:p>
          <a:p>
            <a:pPr lvl="1"/>
            <a:r>
              <a:rPr lang="en-US" sz="2000" dirty="0"/>
              <a:t>where it’s value is beyond prescribed limits, such transactions also requires prior approval of shareholders by way of a special resolution with prescribed details to be specified in explanatory statement annexed to notice of general meeting.</a:t>
            </a:r>
          </a:p>
          <a:p>
            <a:r>
              <a:rPr lang="en-US" sz="2400" dirty="0"/>
              <a:t>2(76) Holding company, subsidiary company, fellow subsidiary company or an associate company are not considered as RP. </a:t>
            </a:r>
          </a:p>
        </p:txBody>
      </p:sp>
    </p:spTree>
    <p:extLst>
      <p:ext uri="{BB962C8B-B14F-4D97-AF65-F5344CB8AC3E}">
        <p14:creationId xmlns:p14="http://schemas.microsoft.com/office/powerpoint/2010/main" val="98050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030B-E2FC-449E-AE61-B72A544552AC}"/>
              </a:ext>
            </a:extLst>
          </p:cNvPr>
          <p:cNvSpPr>
            <a:spLocks noGrp="1"/>
          </p:cNvSpPr>
          <p:nvPr>
            <p:ph type="title"/>
          </p:nvPr>
        </p:nvSpPr>
        <p:spPr/>
        <p:txBody>
          <a:bodyPr/>
          <a:lstStyle/>
          <a:p>
            <a:r>
              <a:rPr lang="en-US" dirty="0"/>
              <a:t>Section 43 Kinds of Share Capital</a:t>
            </a:r>
          </a:p>
        </p:txBody>
      </p:sp>
      <p:sp>
        <p:nvSpPr>
          <p:cNvPr id="3" name="Content Placeholder 2">
            <a:extLst>
              <a:ext uri="{FF2B5EF4-FFF2-40B4-BE49-F238E27FC236}">
                <a16:creationId xmlns:a16="http://schemas.microsoft.com/office/drawing/2014/main" id="{47208E71-792D-40BD-921D-D4EE1E74D040}"/>
              </a:ext>
            </a:extLst>
          </p:cNvPr>
          <p:cNvSpPr>
            <a:spLocks noGrp="1"/>
          </p:cNvSpPr>
          <p:nvPr>
            <p:ph idx="1"/>
          </p:nvPr>
        </p:nvSpPr>
        <p:spPr>
          <a:xfrm>
            <a:off x="1154954" y="2603500"/>
            <a:ext cx="10183605" cy="3895774"/>
          </a:xfrm>
        </p:spPr>
        <p:txBody>
          <a:bodyPr>
            <a:normAutofit/>
          </a:bodyPr>
          <a:lstStyle/>
          <a:p>
            <a:r>
              <a:rPr lang="en-US" sz="2000" dirty="0"/>
              <a:t>Companies limited by shares </a:t>
            </a:r>
          </a:p>
          <a:p>
            <a:r>
              <a:rPr lang="en-US" sz="2000" dirty="0"/>
              <a:t>viz. equity (including equity with differential voting rights) and preference share capital. </a:t>
            </a:r>
          </a:p>
          <a:p>
            <a:r>
              <a:rPr lang="en-US" sz="2000" dirty="0"/>
              <a:t>Exemption is provided to private companies from section 43, if either its memorandum or articles of association so provides. </a:t>
            </a:r>
          </a:p>
          <a:p>
            <a:r>
              <a:rPr lang="en-US" sz="2000" dirty="0"/>
              <a:t>Issue equity shares with differential voting rights without compliance of conditions related thereto specified under the Companies (Share Capital and Debentures) Rules, 2014.</a:t>
            </a:r>
          </a:p>
        </p:txBody>
      </p:sp>
    </p:spTree>
    <p:extLst>
      <p:ext uri="{BB962C8B-B14F-4D97-AF65-F5344CB8AC3E}">
        <p14:creationId xmlns:p14="http://schemas.microsoft.com/office/powerpoint/2010/main" val="421901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6625-1A28-4E8F-8108-DC32E67B95D4}"/>
              </a:ext>
            </a:extLst>
          </p:cNvPr>
          <p:cNvSpPr>
            <a:spLocks noGrp="1"/>
          </p:cNvSpPr>
          <p:nvPr>
            <p:ph type="title"/>
          </p:nvPr>
        </p:nvSpPr>
        <p:spPr/>
        <p:txBody>
          <a:bodyPr/>
          <a:lstStyle/>
          <a:p>
            <a:r>
              <a:rPr lang="en-US" dirty="0"/>
              <a:t>Sec 47 Voting Rights</a:t>
            </a:r>
          </a:p>
        </p:txBody>
      </p:sp>
      <p:sp>
        <p:nvSpPr>
          <p:cNvPr id="3" name="Content Placeholder 2">
            <a:extLst>
              <a:ext uri="{FF2B5EF4-FFF2-40B4-BE49-F238E27FC236}">
                <a16:creationId xmlns:a16="http://schemas.microsoft.com/office/drawing/2014/main" id="{2B775FFB-474F-4A30-B239-CF2318C08D19}"/>
              </a:ext>
            </a:extLst>
          </p:cNvPr>
          <p:cNvSpPr>
            <a:spLocks noGrp="1"/>
          </p:cNvSpPr>
          <p:nvPr>
            <p:ph idx="1"/>
          </p:nvPr>
        </p:nvSpPr>
        <p:spPr/>
        <p:txBody>
          <a:bodyPr>
            <a:normAutofit/>
          </a:bodyPr>
          <a:lstStyle/>
          <a:p>
            <a:r>
              <a:rPr lang="en-US" dirty="0"/>
              <a:t>Exemption is provided to private companies from section 47,</a:t>
            </a:r>
          </a:p>
          <a:p>
            <a:r>
              <a:rPr lang="en-US" dirty="0"/>
              <a:t>if either its memorandum or articles of association so provides</a:t>
            </a:r>
          </a:p>
          <a:p>
            <a:r>
              <a:rPr lang="en-US" dirty="0"/>
              <a:t>The effect could be that private companies can determine voting rights of its equity shareholders and preference shareholders in any manner it desires by incorporating suitable provision in its memorandum or articles of association..</a:t>
            </a:r>
          </a:p>
        </p:txBody>
      </p:sp>
    </p:spTree>
    <p:extLst>
      <p:ext uri="{BB962C8B-B14F-4D97-AF65-F5344CB8AC3E}">
        <p14:creationId xmlns:p14="http://schemas.microsoft.com/office/powerpoint/2010/main" val="888088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44DA-A374-452E-8872-F96BBED52DD7}"/>
              </a:ext>
            </a:extLst>
          </p:cNvPr>
          <p:cNvSpPr>
            <a:spLocks noGrp="1"/>
          </p:cNvSpPr>
          <p:nvPr>
            <p:ph type="title"/>
          </p:nvPr>
        </p:nvSpPr>
        <p:spPr/>
        <p:txBody>
          <a:bodyPr/>
          <a:lstStyle/>
          <a:p>
            <a:r>
              <a:rPr lang="en-US" dirty="0"/>
              <a:t>Section 62 Issue of Further Shares</a:t>
            </a:r>
          </a:p>
        </p:txBody>
      </p:sp>
      <p:sp>
        <p:nvSpPr>
          <p:cNvPr id="3" name="Content Placeholder 2">
            <a:extLst>
              <a:ext uri="{FF2B5EF4-FFF2-40B4-BE49-F238E27FC236}">
                <a16:creationId xmlns:a16="http://schemas.microsoft.com/office/drawing/2014/main" id="{31087F10-6612-4152-A028-D13880672833}"/>
              </a:ext>
            </a:extLst>
          </p:cNvPr>
          <p:cNvSpPr>
            <a:spLocks noGrp="1"/>
          </p:cNvSpPr>
          <p:nvPr>
            <p:ph idx="1"/>
          </p:nvPr>
        </p:nvSpPr>
        <p:spPr/>
        <p:txBody>
          <a:bodyPr/>
          <a:lstStyle/>
          <a:p>
            <a:r>
              <a:rPr lang="en-US" dirty="0"/>
              <a:t>Right Issue and Preferential Allotment </a:t>
            </a:r>
          </a:p>
          <a:p>
            <a:r>
              <a:rPr lang="en-US" dirty="0"/>
              <a:t>3 Days prior Notice and Minimum 15 days and Maximum 30 days offer be kept open</a:t>
            </a:r>
          </a:p>
          <a:p>
            <a:r>
              <a:rPr lang="en-US" dirty="0"/>
              <a:t>In case 90%, of the members of private Co. have given their consent in writing or in electronic mode, </a:t>
            </a:r>
          </a:p>
          <a:p>
            <a:r>
              <a:rPr lang="en-US" dirty="0"/>
              <a:t>No Notice is required of 3 days before issue of Right issue</a:t>
            </a:r>
          </a:p>
          <a:p>
            <a:r>
              <a:rPr lang="en-US" dirty="0"/>
              <a:t>the period lesser than those specified (i.e. 15 – 30 days) </a:t>
            </a:r>
          </a:p>
        </p:txBody>
      </p:sp>
    </p:spTree>
    <p:extLst>
      <p:ext uri="{BB962C8B-B14F-4D97-AF65-F5344CB8AC3E}">
        <p14:creationId xmlns:p14="http://schemas.microsoft.com/office/powerpoint/2010/main" val="260827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9F4B-9052-4D3F-A21F-AD19219907BC}"/>
              </a:ext>
            </a:extLst>
          </p:cNvPr>
          <p:cNvSpPr>
            <a:spLocks noGrp="1"/>
          </p:cNvSpPr>
          <p:nvPr>
            <p:ph type="title"/>
          </p:nvPr>
        </p:nvSpPr>
        <p:spPr/>
        <p:txBody>
          <a:bodyPr/>
          <a:lstStyle/>
          <a:p>
            <a:r>
              <a:rPr lang="en-US" dirty="0"/>
              <a:t>Section 67 Buy Back of Share</a:t>
            </a:r>
          </a:p>
        </p:txBody>
      </p:sp>
      <p:sp>
        <p:nvSpPr>
          <p:cNvPr id="3" name="Content Placeholder 2">
            <a:extLst>
              <a:ext uri="{FF2B5EF4-FFF2-40B4-BE49-F238E27FC236}">
                <a16:creationId xmlns:a16="http://schemas.microsoft.com/office/drawing/2014/main" id="{A4116AD8-D83D-48D8-8B75-9AA0A9FD1952}"/>
              </a:ext>
            </a:extLst>
          </p:cNvPr>
          <p:cNvSpPr>
            <a:spLocks noGrp="1"/>
          </p:cNvSpPr>
          <p:nvPr>
            <p:ph idx="1"/>
          </p:nvPr>
        </p:nvSpPr>
        <p:spPr/>
        <p:txBody>
          <a:bodyPr>
            <a:normAutofit/>
          </a:bodyPr>
          <a:lstStyle/>
          <a:p>
            <a:r>
              <a:rPr lang="en-US" dirty="0"/>
              <a:t>Section 67 restricts companies to buy its own shares, except by way of reduction of share capital or redemption of preference shares. </a:t>
            </a:r>
          </a:p>
          <a:p>
            <a:r>
              <a:rPr lang="en-US" dirty="0"/>
              <a:t>Private companies are given exemption for section 67 if</a:t>
            </a:r>
          </a:p>
          <a:p>
            <a:pPr lvl="1"/>
            <a:r>
              <a:rPr lang="en-US" dirty="0"/>
              <a:t>body corporate (includes foreign company, LLP) have not invested money in share capital of the private company</a:t>
            </a:r>
          </a:p>
          <a:p>
            <a:pPr lvl="1"/>
            <a:r>
              <a:rPr lang="en-US" dirty="0"/>
              <a:t>borrowings from banks or financial institution or any body corporate is less than twice the paid-up share capital or Rs. 50 crore, whichever is lower; and</a:t>
            </a:r>
          </a:p>
          <a:p>
            <a:pPr lvl="1"/>
            <a:r>
              <a:rPr lang="en-US" dirty="0"/>
              <a:t>such private company has not made default in repayment of borrowings subsisting at the time of purchase of its own shares.</a:t>
            </a:r>
          </a:p>
        </p:txBody>
      </p:sp>
    </p:spTree>
    <p:extLst>
      <p:ext uri="{BB962C8B-B14F-4D97-AF65-F5344CB8AC3E}">
        <p14:creationId xmlns:p14="http://schemas.microsoft.com/office/powerpoint/2010/main" val="31151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C6FE-AEBA-4225-B386-5C91C9E7E9BC}"/>
              </a:ext>
            </a:extLst>
          </p:cNvPr>
          <p:cNvSpPr>
            <a:spLocks noGrp="1"/>
          </p:cNvSpPr>
          <p:nvPr>
            <p:ph type="title"/>
          </p:nvPr>
        </p:nvSpPr>
        <p:spPr/>
        <p:txBody>
          <a:bodyPr/>
          <a:lstStyle/>
          <a:p>
            <a:r>
              <a:rPr lang="en-US" dirty="0"/>
              <a:t>Section 73(2) Deposits</a:t>
            </a:r>
          </a:p>
        </p:txBody>
      </p:sp>
      <p:sp>
        <p:nvSpPr>
          <p:cNvPr id="3" name="Content Placeholder 2">
            <a:extLst>
              <a:ext uri="{FF2B5EF4-FFF2-40B4-BE49-F238E27FC236}">
                <a16:creationId xmlns:a16="http://schemas.microsoft.com/office/drawing/2014/main" id="{6FAFFA1C-AD3E-483B-90E6-A57827D18899}"/>
              </a:ext>
            </a:extLst>
          </p:cNvPr>
          <p:cNvSpPr>
            <a:spLocks noGrp="1"/>
          </p:cNvSpPr>
          <p:nvPr>
            <p:ph idx="1"/>
          </p:nvPr>
        </p:nvSpPr>
        <p:spPr>
          <a:xfrm>
            <a:off x="838200" y="2029607"/>
            <a:ext cx="11034932" cy="4828393"/>
          </a:xfrm>
        </p:spPr>
        <p:txBody>
          <a:bodyPr>
            <a:normAutofit/>
          </a:bodyPr>
          <a:lstStyle/>
          <a:p>
            <a:r>
              <a:rPr lang="en-US" sz="2000" dirty="0"/>
              <a:t>Deposits monitored under section 73(2)(a) to (e) </a:t>
            </a:r>
          </a:p>
          <a:p>
            <a:r>
              <a:rPr lang="en-US" sz="2000" dirty="0"/>
              <a:t>Aforesaid Provisions are not applicable to private companies. </a:t>
            </a:r>
          </a:p>
          <a:p>
            <a:pPr lvl="1"/>
            <a:r>
              <a:rPr lang="en-US" sz="1800" dirty="0"/>
              <a:t>Such Private Company accepts from its members monies not exceeding 100% of aggregate of the paid-up share capital, free reserves and securities premium account; or</a:t>
            </a:r>
          </a:p>
          <a:p>
            <a:pPr lvl="1"/>
            <a:r>
              <a:rPr lang="en-US" sz="1800" dirty="0"/>
              <a:t>Such Private Company which is a start-up, for 5 years from date of its incorporation; or</a:t>
            </a:r>
          </a:p>
          <a:p>
            <a:pPr lvl="1"/>
            <a:r>
              <a:rPr lang="en-US" sz="1800" dirty="0"/>
              <a:t>Which fulfils all the following conditions, namely:</a:t>
            </a:r>
          </a:p>
          <a:p>
            <a:pPr lvl="2"/>
            <a:r>
              <a:rPr lang="en-US" sz="1600" dirty="0"/>
              <a:t>Which is not an Associate or Subsidiary Company of any other company;</a:t>
            </a:r>
          </a:p>
          <a:p>
            <a:pPr lvl="2"/>
            <a:r>
              <a:rPr lang="en-US" sz="1600" dirty="0"/>
              <a:t>If the borrowings of such a company from Banks or Financial Institutions or any body corporate is less than twice of its paid-up share capital or Rs. 50 crores, whichever is lower; and</a:t>
            </a:r>
          </a:p>
          <a:p>
            <a:pPr lvl="2"/>
            <a:r>
              <a:rPr lang="en-US" sz="1600" dirty="0"/>
              <a:t>Such a company has not defaulted in the repayment of such borrowings subsisting at the time of accepting deposits</a:t>
            </a:r>
          </a:p>
          <a:p>
            <a:pPr lvl="1"/>
            <a:r>
              <a:rPr lang="en-US" sz="1800" dirty="0"/>
              <a:t>However, in all the 3 cases, the company shall file the necessary details with the </a:t>
            </a:r>
            <a:r>
              <a:rPr lang="en-US" sz="1800" dirty="0" err="1"/>
              <a:t>RoC</a:t>
            </a:r>
            <a:r>
              <a:rPr lang="en-US" sz="1800" dirty="0"/>
              <a:t>.</a:t>
            </a:r>
          </a:p>
        </p:txBody>
      </p:sp>
    </p:spTree>
    <p:extLst>
      <p:ext uri="{BB962C8B-B14F-4D97-AF65-F5344CB8AC3E}">
        <p14:creationId xmlns:p14="http://schemas.microsoft.com/office/powerpoint/2010/main" val="101014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5CFD-C831-412D-BD59-61312CE0D5D4}"/>
              </a:ext>
            </a:extLst>
          </p:cNvPr>
          <p:cNvSpPr>
            <a:spLocks noGrp="1"/>
          </p:cNvSpPr>
          <p:nvPr>
            <p:ph type="title"/>
          </p:nvPr>
        </p:nvSpPr>
        <p:spPr/>
        <p:txBody>
          <a:bodyPr/>
          <a:lstStyle/>
          <a:p>
            <a:r>
              <a:rPr lang="en-US" dirty="0"/>
              <a:t>Section 92 Annual Return</a:t>
            </a:r>
          </a:p>
        </p:txBody>
      </p:sp>
      <p:sp>
        <p:nvSpPr>
          <p:cNvPr id="3" name="Content Placeholder 2">
            <a:extLst>
              <a:ext uri="{FF2B5EF4-FFF2-40B4-BE49-F238E27FC236}">
                <a16:creationId xmlns:a16="http://schemas.microsoft.com/office/drawing/2014/main" id="{E1CA76DC-3CEE-479B-8499-46358C95FC34}"/>
              </a:ext>
            </a:extLst>
          </p:cNvPr>
          <p:cNvSpPr>
            <a:spLocks noGrp="1"/>
          </p:cNvSpPr>
          <p:nvPr>
            <p:ph idx="1"/>
          </p:nvPr>
        </p:nvSpPr>
        <p:spPr>
          <a:xfrm>
            <a:off x="1154954" y="2603499"/>
            <a:ext cx="9381747" cy="3572217"/>
          </a:xfrm>
        </p:spPr>
        <p:txBody>
          <a:bodyPr>
            <a:normAutofit/>
          </a:bodyPr>
          <a:lstStyle/>
          <a:p>
            <a:r>
              <a:rPr lang="en-US" sz="2000" dirty="0"/>
              <a:t>Disclosures of aggregate amount of remuneration drawn by directors by Small Company</a:t>
            </a:r>
          </a:p>
          <a:p>
            <a:r>
              <a:rPr lang="en-US" sz="2000" dirty="0"/>
              <a:t>Exemptions to Individual amount of remuneration drawn by directors by Small Company</a:t>
            </a:r>
          </a:p>
          <a:p>
            <a:r>
              <a:rPr lang="en-US" sz="2000" dirty="0"/>
              <a:t>In case of OPC, Small Co. &amp; Private Co. (if registered as ‘Start-Up’), the Annual Return shall be signed by</a:t>
            </a:r>
          </a:p>
          <a:p>
            <a:r>
              <a:rPr lang="en-US" sz="2000" dirty="0"/>
              <a:t>CS, or where there is no CS by the director of the company.</a:t>
            </a:r>
          </a:p>
        </p:txBody>
      </p:sp>
    </p:spTree>
    <p:extLst>
      <p:ext uri="{BB962C8B-B14F-4D97-AF65-F5344CB8AC3E}">
        <p14:creationId xmlns:p14="http://schemas.microsoft.com/office/powerpoint/2010/main" val="290418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E6E2-0F6D-48AD-855F-00FA344B263E}"/>
              </a:ext>
            </a:extLst>
          </p:cNvPr>
          <p:cNvSpPr>
            <a:spLocks noGrp="1"/>
          </p:cNvSpPr>
          <p:nvPr>
            <p:ph type="title"/>
          </p:nvPr>
        </p:nvSpPr>
        <p:spPr/>
        <p:txBody>
          <a:bodyPr/>
          <a:lstStyle/>
          <a:p>
            <a:r>
              <a:rPr lang="en-US" dirty="0"/>
              <a:t>Section 101 to 107 and 109</a:t>
            </a:r>
          </a:p>
        </p:txBody>
      </p:sp>
      <p:sp>
        <p:nvSpPr>
          <p:cNvPr id="3" name="Content Placeholder 2">
            <a:extLst>
              <a:ext uri="{FF2B5EF4-FFF2-40B4-BE49-F238E27FC236}">
                <a16:creationId xmlns:a16="http://schemas.microsoft.com/office/drawing/2014/main" id="{A9A4BB21-558E-4A22-A8C7-0ED67AFC8BEB}"/>
              </a:ext>
            </a:extLst>
          </p:cNvPr>
          <p:cNvSpPr>
            <a:spLocks noGrp="1"/>
          </p:cNvSpPr>
          <p:nvPr>
            <p:ph idx="1"/>
          </p:nvPr>
        </p:nvSpPr>
        <p:spPr>
          <a:xfrm>
            <a:off x="1154955" y="2222695"/>
            <a:ext cx="10310214" cy="4635305"/>
          </a:xfrm>
        </p:spPr>
        <p:txBody>
          <a:bodyPr>
            <a:normAutofit/>
          </a:bodyPr>
          <a:lstStyle/>
          <a:p>
            <a:r>
              <a:rPr lang="en-US" sz="2000" dirty="0"/>
              <a:t>Private companies are now given option to adopt provisions stated below or omit the same or provide their own regulations by suitably providing for the same in their articles of association.</a:t>
            </a:r>
          </a:p>
          <a:p>
            <a:pPr lvl="1"/>
            <a:r>
              <a:rPr lang="en-US" sz="1800" dirty="0"/>
              <a:t>Section 101: Notice of general meetings</a:t>
            </a:r>
          </a:p>
          <a:p>
            <a:pPr lvl="1"/>
            <a:r>
              <a:rPr lang="en-US" sz="1800" dirty="0"/>
              <a:t>Section 102: explanatory statement to be annexed to notice of general meetings</a:t>
            </a:r>
          </a:p>
          <a:p>
            <a:pPr lvl="1"/>
            <a:r>
              <a:rPr lang="en-US" sz="1800" dirty="0"/>
              <a:t>Section 103: Quorum for general meetings</a:t>
            </a:r>
          </a:p>
          <a:p>
            <a:pPr lvl="1"/>
            <a:r>
              <a:rPr lang="en-US" sz="1800" dirty="0"/>
              <a:t>Section 104: Chairman of general meetings</a:t>
            </a:r>
          </a:p>
          <a:p>
            <a:pPr lvl="1"/>
            <a:r>
              <a:rPr lang="en-US" sz="1800" dirty="0"/>
              <a:t>Section 105: Proxies Section </a:t>
            </a:r>
          </a:p>
          <a:p>
            <a:pPr lvl="1"/>
            <a:r>
              <a:rPr lang="en-US" sz="1800" dirty="0"/>
              <a:t>106: Restrictions on voting rights</a:t>
            </a:r>
          </a:p>
          <a:p>
            <a:pPr lvl="1"/>
            <a:r>
              <a:rPr lang="en-US" sz="1800" dirty="0"/>
              <a:t>Section 107: Voting by show of hands</a:t>
            </a:r>
          </a:p>
          <a:p>
            <a:pPr lvl="1"/>
            <a:r>
              <a:rPr lang="en-US" sz="1800" dirty="0"/>
              <a:t>Section 109: Demand for poll</a:t>
            </a:r>
          </a:p>
        </p:txBody>
      </p:sp>
    </p:spTree>
    <p:extLst>
      <p:ext uri="{BB962C8B-B14F-4D97-AF65-F5344CB8AC3E}">
        <p14:creationId xmlns:p14="http://schemas.microsoft.com/office/powerpoint/2010/main" val="3528869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54356-4EA9-4D8F-AA73-A54690CDB08E}"/>
              </a:ext>
            </a:extLst>
          </p:cNvPr>
          <p:cNvSpPr>
            <a:spLocks noGrp="1"/>
          </p:cNvSpPr>
          <p:nvPr>
            <p:ph type="title"/>
          </p:nvPr>
        </p:nvSpPr>
        <p:spPr/>
        <p:txBody>
          <a:bodyPr/>
          <a:lstStyle/>
          <a:p>
            <a:r>
              <a:rPr lang="en-US" dirty="0"/>
              <a:t>Section 117 Board Resolution</a:t>
            </a:r>
          </a:p>
        </p:txBody>
      </p:sp>
      <p:sp>
        <p:nvSpPr>
          <p:cNvPr id="3" name="Content Placeholder 2">
            <a:extLst>
              <a:ext uri="{FF2B5EF4-FFF2-40B4-BE49-F238E27FC236}">
                <a16:creationId xmlns:a16="http://schemas.microsoft.com/office/drawing/2014/main" id="{63DA2859-8903-4D55-9401-6674C53F8DB6}"/>
              </a:ext>
            </a:extLst>
          </p:cNvPr>
          <p:cNvSpPr>
            <a:spLocks noGrp="1"/>
          </p:cNvSpPr>
          <p:nvPr>
            <p:ph idx="1"/>
          </p:nvPr>
        </p:nvSpPr>
        <p:spPr>
          <a:xfrm>
            <a:off x="1154955" y="2603500"/>
            <a:ext cx="9592762" cy="4254500"/>
          </a:xfrm>
        </p:spPr>
        <p:txBody>
          <a:bodyPr>
            <a:normAutofit/>
          </a:bodyPr>
          <a:lstStyle/>
          <a:p>
            <a:r>
              <a:rPr lang="en-US" sz="2000" dirty="0"/>
              <a:t>Private companies are exempted from filing following Board Resolutions with the Registrar of Companies:</a:t>
            </a:r>
          </a:p>
          <a:p>
            <a:r>
              <a:rPr lang="en-US" sz="2000" dirty="0"/>
              <a:t>to make calls on shareholders in respect of money unpaid on their shares;</a:t>
            </a:r>
          </a:p>
          <a:p>
            <a:r>
              <a:rPr lang="en-US" sz="2000" dirty="0"/>
              <a:t>to </a:t>
            </a:r>
            <a:r>
              <a:rPr lang="en-US" sz="2000" dirty="0" err="1"/>
              <a:t>authorise</a:t>
            </a:r>
            <a:r>
              <a:rPr lang="en-US" sz="2000" dirty="0"/>
              <a:t> buy-back of securities under section 68;</a:t>
            </a:r>
          </a:p>
          <a:p>
            <a:r>
              <a:rPr lang="en-US" sz="2000" dirty="0"/>
              <a:t>to issue securities, including debentures, whether in or outside India;</a:t>
            </a:r>
          </a:p>
          <a:p>
            <a:r>
              <a:rPr lang="en-US" sz="2000" dirty="0"/>
              <a:t>to borrow monies;</a:t>
            </a:r>
          </a:p>
          <a:p>
            <a:r>
              <a:rPr lang="en-US" sz="2000" dirty="0"/>
              <a:t>to invest the funds of the company;</a:t>
            </a:r>
          </a:p>
          <a:p>
            <a:r>
              <a:rPr lang="en-US" sz="2000" dirty="0"/>
              <a:t>to grant loans or give guarantee or provide security in respect of loans;</a:t>
            </a:r>
          </a:p>
        </p:txBody>
      </p:sp>
    </p:spTree>
    <p:extLst>
      <p:ext uri="{BB962C8B-B14F-4D97-AF65-F5344CB8AC3E}">
        <p14:creationId xmlns:p14="http://schemas.microsoft.com/office/powerpoint/2010/main" val="528773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0F850-E5E9-4125-994F-CA165E1AE6F5}"/>
              </a:ext>
            </a:extLst>
          </p:cNvPr>
          <p:cNvSpPr>
            <a:spLocks noGrp="1"/>
          </p:cNvSpPr>
          <p:nvPr>
            <p:ph type="title"/>
          </p:nvPr>
        </p:nvSpPr>
        <p:spPr/>
        <p:txBody>
          <a:bodyPr/>
          <a:lstStyle/>
          <a:p>
            <a:r>
              <a:rPr lang="en-US" dirty="0"/>
              <a:t>Section 117 Board Resolution</a:t>
            </a:r>
          </a:p>
        </p:txBody>
      </p:sp>
      <p:sp>
        <p:nvSpPr>
          <p:cNvPr id="3" name="Content Placeholder 2">
            <a:extLst>
              <a:ext uri="{FF2B5EF4-FFF2-40B4-BE49-F238E27FC236}">
                <a16:creationId xmlns:a16="http://schemas.microsoft.com/office/drawing/2014/main" id="{A18CAABE-C545-4966-A80B-5A811F8F8C10}"/>
              </a:ext>
            </a:extLst>
          </p:cNvPr>
          <p:cNvSpPr>
            <a:spLocks noGrp="1"/>
          </p:cNvSpPr>
          <p:nvPr>
            <p:ph idx="1"/>
          </p:nvPr>
        </p:nvSpPr>
        <p:spPr/>
        <p:txBody>
          <a:bodyPr>
            <a:normAutofit fontScale="85000" lnSpcReduction="10000"/>
          </a:bodyPr>
          <a:lstStyle/>
          <a:p>
            <a:r>
              <a:rPr lang="en-US" sz="2600" dirty="0"/>
              <a:t>to approve financial statement and the Board’s report;</a:t>
            </a:r>
          </a:p>
          <a:p>
            <a:r>
              <a:rPr lang="en-US" sz="2600" dirty="0"/>
              <a:t>to diversify the business of the company;</a:t>
            </a:r>
          </a:p>
          <a:p>
            <a:r>
              <a:rPr lang="en-US" sz="2600" dirty="0"/>
              <a:t>to approve amalgamation, merger or reconstruction;</a:t>
            </a:r>
          </a:p>
          <a:p>
            <a:r>
              <a:rPr lang="en-US" sz="2600" dirty="0"/>
              <a:t>to take over a company or acquire a controlling or substantial stake in another company;</a:t>
            </a:r>
          </a:p>
          <a:p>
            <a:r>
              <a:rPr lang="en-US" sz="2600" dirty="0"/>
              <a:t>to make political contributions;</a:t>
            </a:r>
          </a:p>
          <a:p>
            <a:r>
              <a:rPr lang="en-US" sz="2600" dirty="0"/>
              <a:t>to appoint or remove key managerial personnel (KMP); and</a:t>
            </a:r>
          </a:p>
          <a:p>
            <a:r>
              <a:rPr lang="en-US" sz="2600" dirty="0"/>
              <a:t>to appoint internal auditors and secretarial auditor.</a:t>
            </a:r>
          </a:p>
          <a:p>
            <a:pPr marL="0" indent="0">
              <a:buNone/>
            </a:pPr>
            <a:endParaRPr lang="en-US" dirty="0"/>
          </a:p>
        </p:txBody>
      </p:sp>
    </p:spTree>
    <p:extLst>
      <p:ext uri="{BB962C8B-B14F-4D97-AF65-F5344CB8AC3E}">
        <p14:creationId xmlns:p14="http://schemas.microsoft.com/office/powerpoint/2010/main" val="3290159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087D-071D-410E-959B-82610C29E951}"/>
              </a:ext>
            </a:extLst>
          </p:cNvPr>
          <p:cNvSpPr>
            <a:spLocks noGrp="1"/>
          </p:cNvSpPr>
          <p:nvPr>
            <p:ph type="title"/>
          </p:nvPr>
        </p:nvSpPr>
        <p:spPr/>
        <p:txBody>
          <a:bodyPr/>
          <a:lstStyle/>
          <a:p>
            <a:r>
              <a:rPr lang="en-US" dirty="0"/>
              <a:t>Section 141 No. of Companies to be Audited</a:t>
            </a:r>
          </a:p>
        </p:txBody>
      </p:sp>
      <p:sp>
        <p:nvSpPr>
          <p:cNvPr id="3" name="Content Placeholder 2">
            <a:extLst>
              <a:ext uri="{FF2B5EF4-FFF2-40B4-BE49-F238E27FC236}">
                <a16:creationId xmlns:a16="http://schemas.microsoft.com/office/drawing/2014/main" id="{E19A6A14-9845-4B02-BA36-0C7B154B43F6}"/>
              </a:ext>
            </a:extLst>
          </p:cNvPr>
          <p:cNvSpPr>
            <a:spLocks noGrp="1"/>
          </p:cNvSpPr>
          <p:nvPr>
            <p:ph idx="1"/>
          </p:nvPr>
        </p:nvSpPr>
        <p:spPr>
          <a:xfrm>
            <a:off x="1154955" y="2603499"/>
            <a:ext cx="9494288" cy="3487811"/>
          </a:xfrm>
        </p:spPr>
        <p:txBody>
          <a:bodyPr>
            <a:normAutofit fontScale="92500"/>
          </a:bodyPr>
          <a:lstStyle/>
          <a:p>
            <a:r>
              <a:rPr lang="en-US" sz="2400" dirty="0"/>
              <a:t>Appointment or reappointment of Auditor </a:t>
            </a:r>
          </a:p>
          <a:p>
            <a:r>
              <a:rPr lang="en-US" sz="2400" dirty="0"/>
              <a:t>holding appointment as auditor of not more than 20 companies. </a:t>
            </a:r>
          </a:p>
          <a:p>
            <a:r>
              <a:rPr lang="en-US" sz="2400" dirty="0"/>
              <a:t>For calculating 20 companies following shall be disregarded</a:t>
            </a:r>
          </a:p>
          <a:p>
            <a:pPr lvl="1"/>
            <a:r>
              <a:rPr lang="en-US" sz="2000" dirty="0"/>
              <a:t>one person companies, </a:t>
            </a:r>
          </a:p>
          <a:p>
            <a:pPr lvl="1"/>
            <a:r>
              <a:rPr lang="en-US" sz="2000" dirty="0"/>
              <a:t>dormant companies, </a:t>
            </a:r>
          </a:p>
          <a:p>
            <a:pPr lvl="1"/>
            <a:r>
              <a:rPr lang="en-US" sz="2000" dirty="0"/>
              <a:t>small companies and </a:t>
            </a:r>
          </a:p>
          <a:p>
            <a:pPr lvl="1"/>
            <a:r>
              <a:rPr lang="en-US" sz="2000" dirty="0"/>
              <a:t>private companies having paid-up share capital less than INR 100 Crores</a:t>
            </a:r>
          </a:p>
        </p:txBody>
      </p:sp>
    </p:spTree>
    <p:extLst>
      <p:ext uri="{BB962C8B-B14F-4D97-AF65-F5344CB8AC3E}">
        <p14:creationId xmlns:p14="http://schemas.microsoft.com/office/powerpoint/2010/main" val="1594218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EEA7-787B-4DB0-B2FB-725F434FEA5A}"/>
              </a:ext>
            </a:extLst>
          </p:cNvPr>
          <p:cNvSpPr>
            <a:spLocks noGrp="1"/>
          </p:cNvSpPr>
          <p:nvPr>
            <p:ph type="title"/>
          </p:nvPr>
        </p:nvSpPr>
        <p:spPr/>
        <p:txBody>
          <a:bodyPr/>
          <a:lstStyle/>
          <a:p>
            <a:r>
              <a:rPr lang="en-US" dirty="0"/>
              <a:t>Section 143 IFC</a:t>
            </a:r>
          </a:p>
        </p:txBody>
      </p:sp>
      <p:sp>
        <p:nvSpPr>
          <p:cNvPr id="3" name="Content Placeholder 2">
            <a:extLst>
              <a:ext uri="{FF2B5EF4-FFF2-40B4-BE49-F238E27FC236}">
                <a16:creationId xmlns:a16="http://schemas.microsoft.com/office/drawing/2014/main" id="{EF0E169D-2067-42BE-B4EE-0377F965CBB9}"/>
              </a:ext>
            </a:extLst>
          </p:cNvPr>
          <p:cNvSpPr>
            <a:spLocks noGrp="1"/>
          </p:cNvSpPr>
          <p:nvPr>
            <p:ph idx="1"/>
          </p:nvPr>
        </p:nvSpPr>
        <p:spPr/>
        <p:txBody>
          <a:bodyPr>
            <a:normAutofit fontScale="92500"/>
          </a:bodyPr>
          <a:lstStyle/>
          <a:p>
            <a:r>
              <a:rPr lang="en-US" sz="2800" dirty="0"/>
              <a:t>Not be applicable to a private company </a:t>
            </a:r>
          </a:p>
          <a:p>
            <a:pPr lvl="1"/>
            <a:r>
              <a:rPr lang="en-US" sz="2400" dirty="0"/>
              <a:t>which is a one-person company; or </a:t>
            </a:r>
          </a:p>
          <a:p>
            <a:pPr lvl="1"/>
            <a:r>
              <a:rPr lang="en-US" sz="2400" dirty="0"/>
              <a:t>a small company; or </a:t>
            </a:r>
          </a:p>
          <a:p>
            <a:pPr lvl="1"/>
            <a:r>
              <a:rPr lang="en-US" sz="2400" dirty="0"/>
              <a:t>which has turnover less than rupees 50 crores as per latest audited financial statement or which has aggregate borrowings from banks or financial institutions or any body corporate at any point of time during the financial year less than rupees 25 crore;</a:t>
            </a:r>
          </a:p>
        </p:txBody>
      </p:sp>
    </p:spTree>
    <p:extLst>
      <p:ext uri="{BB962C8B-B14F-4D97-AF65-F5344CB8AC3E}">
        <p14:creationId xmlns:p14="http://schemas.microsoft.com/office/powerpoint/2010/main" val="2176912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96F9-EF4F-4D5C-B905-B60C48FF9D90}"/>
              </a:ext>
            </a:extLst>
          </p:cNvPr>
          <p:cNvSpPr>
            <a:spLocks noGrp="1"/>
          </p:cNvSpPr>
          <p:nvPr>
            <p:ph type="title"/>
          </p:nvPr>
        </p:nvSpPr>
        <p:spPr/>
        <p:txBody>
          <a:bodyPr/>
          <a:lstStyle/>
          <a:p>
            <a:r>
              <a:rPr lang="en-US" dirty="0"/>
              <a:t>Section 149 Women/Independent Director</a:t>
            </a:r>
          </a:p>
        </p:txBody>
      </p:sp>
      <p:sp>
        <p:nvSpPr>
          <p:cNvPr id="3" name="Content Placeholder 2">
            <a:extLst>
              <a:ext uri="{FF2B5EF4-FFF2-40B4-BE49-F238E27FC236}">
                <a16:creationId xmlns:a16="http://schemas.microsoft.com/office/drawing/2014/main" id="{7DE1291F-7355-4FF1-A3C7-7749093ED91B}"/>
              </a:ext>
            </a:extLst>
          </p:cNvPr>
          <p:cNvSpPr>
            <a:spLocks noGrp="1"/>
          </p:cNvSpPr>
          <p:nvPr>
            <p:ph idx="1"/>
          </p:nvPr>
        </p:nvSpPr>
        <p:spPr/>
        <p:txBody>
          <a:bodyPr>
            <a:normAutofit/>
          </a:bodyPr>
          <a:lstStyle/>
          <a:p>
            <a:pPr marL="0" indent="0">
              <a:buNone/>
            </a:pPr>
            <a:r>
              <a:rPr lang="en-US" sz="2800" dirty="0"/>
              <a:t>Private Company is not required to appoint </a:t>
            </a:r>
          </a:p>
          <a:p>
            <a:pPr lvl="1"/>
            <a:r>
              <a:rPr lang="en-US" sz="2400" dirty="0"/>
              <a:t>Woman Director or </a:t>
            </a:r>
          </a:p>
          <a:p>
            <a:pPr lvl="1"/>
            <a:r>
              <a:rPr lang="en-US" sz="2400" dirty="0"/>
              <a:t>an Independent Director.</a:t>
            </a:r>
          </a:p>
        </p:txBody>
      </p:sp>
    </p:spTree>
    <p:extLst>
      <p:ext uri="{BB962C8B-B14F-4D97-AF65-F5344CB8AC3E}">
        <p14:creationId xmlns:p14="http://schemas.microsoft.com/office/powerpoint/2010/main" val="1050838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623-EA15-439B-8856-57EA1D07DB95}"/>
              </a:ext>
            </a:extLst>
          </p:cNvPr>
          <p:cNvSpPr>
            <a:spLocks noGrp="1"/>
          </p:cNvSpPr>
          <p:nvPr>
            <p:ph type="title"/>
          </p:nvPr>
        </p:nvSpPr>
        <p:spPr/>
        <p:txBody>
          <a:bodyPr/>
          <a:lstStyle/>
          <a:p>
            <a:r>
              <a:rPr lang="en-US" dirty="0"/>
              <a:t>Section 152 Retirement of Directors</a:t>
            </a:r>
          </a:p>
        </p:txBody>
      </p:sp>
      <p:sp>
        <p:nvSpPr>
          <p:cNvPr id="3" name="Content Placeholder 2">
            <a:extLst>
              <a:ext uri="{FF2B5EF4-FFF2-40B4-BE49-F238E27FC236}">
                <a16:creationId xmlns:a16="http://schemas.microsoft.com/office/drawing/2014/main" id="{B7329ED0-B329-4692-8C0D-3964BB9DBAD8}"/>
              </a:ext>
            </a:extLst>
          </p:cNvPr>
          <p:cNvSpPr>
            <a:spLocks noGrp="1"/>
          </p:cNvSpPr>
          <p:nvPr>
            <p:ph idx="1"/>
          </p:nvPr>
        </p:nvSpPr>
        <p:spPr/>
        <p:txBody>
          <a:bodyPr>
            <a:normAutofit/>
          </a:bodyPr>
          <a:lstStyle/>
          <a:p>
            <a:r>
              <a:rPr lang="en-US" sz="2400" dirty="0"/>
              <a:t>One third of the directors of a Private Limited Company are not liable to retire by rotation.</a:t>
            </a:r>
          </a:p>
        </p:txBody>
      </p:sp>
    </p:spTree>
    <p:extLst>
      <p:ext uri="{BB962C8B-B14F-4D97-AF65-F5344CB8AC3E}">
        <p14:creationId xmlns:p14="http://schemas.microsoft.com/office/powerpoint/2010/main" val="2561311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BE0A0-3511-4710-8CCE-CAF23D427799}"/>
              </a:ext>
            </a:extLst>
          </p:cNvPr>
          <p:cNvSpPr>
            <a:spLocks noGrp="1"/>
          </p:cNvSpPr>
          <p:nvPr>
            <p:ph type="title"/>
          </p:nvPr>
        </p:nvSpPr>
        <p:spPr/>
        <p:txBody>
          <a:bodyPr/>
          <a:lstStyle/>
          <a:p>
            <a:r>
              <a:rPr lang="en-US" dirty="0"/>
              <a:t>Section 160 Directorship</a:t>
            </a:r>
          </a:p>
        </p:txBody>
      </p:sp>
      <p:sp>
        <p:nvSpPr>
          <p:cNvPr id="3" name="Content Placeholder 2">
            <a:extLst>
              <a:ext uri="{FF2B5EF4-FFF2-40B4-BE49-F238E27FC236}">
                <a16:creationId xmlns:a16="http://schemas.microsoft.com/office/drawing/2014/main" id="{24FDDA2E-6E8B-4EB8-A68F-3375984826CB}"/>
              </a:ext>
            </a:extLst>
          </p:cNvPr>
          <p:cNvSpPr>
            <a:spLocks noGrp="1"/>
          </p:cNvSpPr>
          <p:nvPr>
            <p:ph idx="1"/>
          </p:nvPr>
        </p:nvSpPr>
        <p:spPr/>
        <p:txBody>
          <a:bodyPr>
            <a:normAutofit/>
          </a:bodyPr>
          <a:lstStyle/>
          <a:p>
            <a:r>
              <a:rPr lang="en-US" sz="2200" dirty="0"/>
              <a:t>gives right to any person (other than a retiring director) to propose himself or any member can propose him as director of the company</a:t>
            </a:r>
          </a:p>
          <a:p>
            <a:r>
              <a:rPr lang="en-US" sz="2200" dirty="0"/>
              <a:t>by sending requisite notice with deposit amount said section is not applicable to private companies. </a:t>
            </a:r>
          </a:p>
          <a:p>
            <a:r>
              <a:rPr lang="en-US" sz="2200" dirty="0"/>
              <a:t>Thus, private companies are free to include suitable provision in their articles of association for eligibility of a person (other than retiring director) to be appointed as director of the Company.</a:t>
            </a:r>
          </a:p>
        </p:txBody>
      </p:sp>
    </p:spTree>
    <p:extLst>
      <p:ext uri="{BB962C8B-B14F-4D97-AF65-F5344CB8AC3E}">
        <p14:creationId xmlns:p14="http://schemas.microsoft.com/office/powerpoint/2010/main" val="3427127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2359-2B76-4BAA-921B-99B5984D0D48}"/>
              </a:ext>
            </a:extLst>
          </p:cNvPr>
          <p:cNvSpPr>
            <a:spLocks noGrp="1"/>
          </p:cNvSpPr>
          <p:nvPr>
            <p:ph type="title"/>
          </p:nvPr>
        </p:nvSpPr>
        <p:spPr/>
        <p:txBody>
          <a:bodyPr/>
          <a:lstStyle/>
          <a:p>
            <a:r>
              <a:rPr lang="en-US" dirty="0"/>
              <a:t>Section 162 Appointment of Directors</a:t>
            </a:r>
          </a:p>
        </p:txBody>
      </p:sp>
      <p:sp>
        <p:nvSpPr>
          <p:cNvPr id="3" name="Content Placeholder 2">
            <a:extLst>
              <a:ext uri="{FF2B5EF4-FFF2-40B4-BE49-F238E27FC236}">
                <a16:creationId xmlns:a16="http://schemas.microsoft.com/office/drawing/2014/main" id="{CAF08EF1-9A04-46C7-A73B-D0C009B96AD6}"/>
              </a:ext>
            </a:extLst>
          </p:cNvPr>
          <p:cNvSpPr>
            <a:spLocks noGrp="1"/>
          </p:cNvSpPr>
          <p:nvPr>
            <p:ph idx="1"/>
          </p:nvPr>
        </p:nvSpPr>
        <p:spPr/>
        <p:txBody>
          <a:bodyPr>
            <a:noAutofit/>
          </a:bodyPr>
          <a:lstStyle/>
          <a:p>
            <a:r>
              <a:rPr lang="en-US" sz="2200" dirty="0"/>
              <a:t>Appointment of directors at a general meeting of a company, </a:t>
            </a:r>
          </a:p>
          <a:p>
            <a:r>
              <a:rPr lang="en-US" sz="2200" dirty="0"/>
              <a:t>a motion for the appointment of two or more persons as directors of the company by a single resolution shall not be moved unless a proposal to move such a motion has first been agreed to at the meeting without any vote being cast against it. </a:t>
            </a:r>
          </a:p>
          <a:p>
            <a:r>
              <a:rPr lang="en-US" sz="2200" dirty="0"/>
              <a:t>The said provision is relaxed for private limited company and now more than one director can be appointed via a single resolution</a:t>
            </a:r>
          </a:p>
        </p:txBody>
      </p:sp>
    </p:spTree>
    <p:extLst>
      <p:ext uri="{BB962C8B-B14F-4D97-AF65-F5344CB8AC3E}">
        <p14:creationId xmlns:p14="http://schemas.microsoft.com/office/powerpoint/2010/main" val="2067396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E885-236D-4FD3-A5EE-460834247DE1}"/>
              </a:ext>
            </a:extLst>
          </p:cNvPr>
          <p:cNvSpPr>
            <a:spLocks noGrp="1"/>
          </p:cNvSpPr>
          <p:nvPr>
            <p:ph type="title"/>
          </p:nvPr>
        </p:nvSpPr>
        <p:spPr/>
        <p:txBody>
          <a:bodyPr/>
          <a:lstStyle/>
          <a:p>
            <a:r>
              <a:rPr lang="en-US" dirty="0"/>
              <a:t>Section 173 Board Meeting</a:t>
            </a:r>
          </a:p>
        </p:txBody>
      </p:sp>
      <p:sp>
        <p:nvSpPr>
          <p:cNvPr id="3" name="Content Placeholder 2">
            <a:extLst>
              <a:ext uri="{FF2B5EF4-FFF2-40B4-BE49-F238E27FC236}">
                <a16:creationId xmlns:a16="http://schemas.microsoft.com/office/drawing/2014/main" id="{289079A5-C78C-4AB9-A9DE-469F565380CB}"/>
              </a:ext>
            </a:extLst>
          </p:cNvPr>
          <p:cNvSpPr>
            <a:spLocks noGrp="1"/>
          </p:cNvSpPr>
          <p:nvPr>
            <p:ph idx="1"/>
          </p:nvPr>
        </p:nvSpPr>
        <p:spPr/>
        <p:txBody>
          <a:bodyPr>
            <a:normAutofit lnSpcReduction="10000"/>
          </a:bodyPr>
          <a:lstStyle/>
          <a:p>
            <a:r>
              <a:rPr lang="en-US" sz="2200" dirty="0"/>
              <a:t>173 of the Act (‘Board Meetings’) if at least one meeting of board has been conducted in each half of a calendar year </a:t>
            </a:r>
          </a:p>
          <a:p>
            <a:r>
              <a:rPr lang="en-US" sz="2200" dirty="0"/>
              <a:t>and the gap between the 2 meetings is not less than 90. </a:t>
            </a:r>
          </a:p>
          <a:p>
            <a:r>
              <a:rPr lang="en-US" sz="2200" dirty="0"/>
              <a:t>Provisions relating to Board Meetings </a:t>
            </a:r>
          </a:p>
          <a:p>
            <a:r>
              <a:rPr lang="en-US" sz="2200" dirty="0"/>
              <a:t>Quorum are not applicable OPC in which there is only 1 director</a:t>
            </a:r>
          </a:p>
          <a:p>
            <a:r>
              <a:rPr lang="en-US" sz="2200" dirty="0"/>
              <a:t>OPC, Small Co., Dormant Co. &amp; Private Co. (registered as ‘Start-up’) shall be deemed to have complied with the provisions of Sec.</a:t>
            </a:r>
          </a:p>
          <a:p>
            <a:endParaRPr lang="en-US" dirty="0"/>
          </a:p>
        </p:txBody>
      </p:sp>
    </p:spTree>
    <p:extLst>
      <p:ext uri="{BB962C8B-B14F-4D97-AF65-F5344CB8AC3E}">
        <p14:creationId xmlns:p14="http://schemas.microsoft.com/office/powerpoint/2010/main" val="244937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FE3A4-72F3-4FEB-8F79-06C793DF37BE}"/>
              </a:ext>
            </a:extLst>
          </p:cNvPr>
          <p:cNvSpPr>
            <a:spLocks noGrp="1"/>
          </p:cNvSpPr>
          <p:nvPr>
            <p:ph type="title"/>
          </p:nvPr>
        </p:nvSpPr>
        <p:spPr/>
        <p:txBody>
          <a:bodyPr/>
          <a:lstStyle/>
          <a:p>
            <a:r>
              <a:rPr lang="en-US" dirty="0"/>
              <a:t>Section 174 Quorum for BM</a:t>
            </a:r>
          </a:p>
        </p:txBody>
      </p:sp>
      <p:sp>
        <p:nvSpPr>
          <p:cNvPr id="3" name="Content Placeholder 2">
            <a:extLst>
              <a:ext uri="{FF2B5EF4-FFF2-40B4-BE49-F238E27FC236}">
                <a16:creationId xmlns:a16="http://schemas.microsoft.com/office/drawing/2014/main" id="{30099FB7-9800-4C90-942B-2C464A0EECFD}"/>
              </a:ext>
            </a:extLst>
          </p:cNvPr>
          <p:cNvSpPr>
            <a:spLocks noGrp="1"/>
          </p:cNvSpPr>
          <p:nvPr>
            <p:ph idx="1"/>
          </p:nvPr>
        </p:nvSpPr>
        <p:spPr/>
        <p:txBody>
          <a:bodyPr/>
          <a:lstStyle/>
          <a:p>
            <a:r>
              <a:rPr lang="en-US" sz="2200" dirty="0"/>
              <a:t>Where at any time the number of interested directors exceeds or is equal to 2/3rd of the total strength of board of directors, the number of directors who are not interested directors and present at the meeting, being not less than 2, shall be the quorum during such time.</a:t>
            </a:r>
          </a:p>
          <a:p>
            <a:r>
              <a:rPr lang="en-US" sz="2200" dirty="0"/>
              <a:t>For private company – Interested Director may also be counted towards quorum in such meeting after disclosure of his interest.</a:t>
            </a:r>
          </a:p>
          <a:p>
            <a:endParaRPr lang="en-US" dirty="0"/>
          </a:p>
        </p:txBody>
      </p:sp>
    </p:spTree>
    <p:extLst>
      <p:ext uri="{BB962C8B-B14F-4D97-AF65-F5344CB8AC3E}">
        <p14:creationId xmlns:p14="http://schemas.microsoft.com/office/powerpoint/2010/main" val="1112306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7755B-596D-4263-95AE-8487B5F08849}"/>
              </a:ext>
            </a:extLst>
          </p:cNvPr>
          <p:cNvSpPr>
            <a:spLocks noGrp="1"/>
          </p:cNvSpPr>
          <p:nvPr>
            <p:ph type="title"/>
          </p:nvPr>
        </p:nvSpPr>
        <p:spPr/>
        <p:txBody>
          <a:bodyPr/>
          <a:lstStyle/>
          <a:p>
            <a:r>
              <a:rPr lang="en-US" dirty="0"/>
              <a:t>Section 184 Disclosure of Interest</a:t>
            </a:r>
          </a:p>
        </p:txBody>
      </p:sp>
      <p:sp>
        <p:nvSpPr>
          <p:cNvPr id="3" name="Content Placeholder 2">
            <a:extLst>
              <a:ext uri="{FF2B5EF4-FFF2-40B4-BE49-F238E27FC236}">
                <a16:creationId xmlns:a16="http://schemas.microsoft.com/office/drawing/2014/main" id="{0D3275E3-C8FB-4D31-A59C-8FCB159AC582}"/>
              </a:ext>
            </a:extLst>
          </p:cNvPr>
          <p:cNvSpPr>
            <a:spLocks noGrp="1"/>
          </p:cNvSpPr>
          <p:nvPr>
            <p:ph idx="1"/>
          </p:nvPr>
        </p:nvSpPr>
        <p:spPr>
          <a:xfrm>
            <a:off x="1154954" y="2603500"/>
            <a:ext cx="10014793" cy="3895774"/>
          </a:xfrm>
        </p:spPr>
        <p:txBody>
          <a:bodyPr>
            <a:noAutofit/>
          </a:bodyPr>
          <a:lstStyle/>
          <a:p>
            <a:r>
              <a:rPr lang="en-US" sz="2200" dirty="0"/>
              <a:t>Every director of a company who is in any way, whether directly or indirectly, concerned or interested in a contract or arrangement (or proposed contract or arrangement) entered into or to be entered into shall</a:t>
            </a:r>
          </a:p>
          <a:p>
            <a:r>
              <a:rPr lang="en-US" sz="2200" dirty="0"/>
              <a:t>disclose the nature of his concern or interest at board meeting in which the contract or arrangement is discussed and shall not participate in such meeting. </a:t>
            </a:r>
          </a:p>
          <a:p>
            <a:r>
              <a:rPr lang="en-US" sz="2200" dirty="0"/>
              <a:t>For Private Company – it shall apply with the exception that the interested director may participate in such meeting after disclosure of his interest. </a:t>
            </a:r>
          </a:p>
        </p:txBody>
      </p:sp>
    </p:spTree>
    <p:extLst>
      <p:ext uri="{BB962C8B-B14F-4D97-AF65-F5344CB8AC3E}">
        <p14:creationId xmlns:p14="http://schemas.microsoft.com/office/powerpoint/2010/main" val="198256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897A-AD1C-412B-BD86-086ACB3B07F4}"/>
              </a:ext>
            </a:extLst>
          </p:cNvPr>
          <p:cNvSpPr>
            <a:spLocks noGrp="1"/>
          </p:cNvSpPr>
          <p:nvPr>
            <p:ph type="title"/>
          </p:nvPr>
        </p:nvSpPr>
        <p:spPr/>
        <p:txBody>
          <a:bodyPr/>
          <a:lstStyle/>
          <a:p>
            <a:r>
              <a:rPr lang="en-US" dirty="0"/>
              <a:t>Section 177 and 178 Various Committees </a:t>
            </a:r>
          </a:p>
        </p:txBody>
      </p:sp>
      <p:sp>
        <p:nvSpPr>
          <p:cNvPr id="3" name="Content Placeholder 2">
            <a:extLst>
              <a:ext uri="{FF2B5EF4-FFF2-40B4-BE49-F238E27FC236}">
                <a16:creationId xmlns:a16="http://schemas.microsoft.com/office/drawing/2014/main" id="{17C561FA-FDCE-4979-8E8C-20E879AD4988}"/>
              </a:ext>
            </a:extLst>
          </p:cNvPr>
          <p:cNvSpPr>
            <a:spLocks noGrp="1"/>
          </p:cNvSpPr>
          <p:nvPr>
            <p:ph idx="1"/>
          </p:nvPr>
        </p:nvSpPr>
        <p:spPr/>
        <p:txBody>
          <a:bodyPr>
            <a:normAutofit/>
          </a:bodyPr>
          <a:lstStyle/>
          <a:p>
            <a:r>
              <a:rPr lang="en-US" sz="2200" dirty="0"/>
              <a:t>The CA 2013 has casted certain duties to the </a:t>
            </a:r>
          </a:p>
          <a:p>
            <a:pPr lvl="1"/>
            <a:r>
              <a:rPr lang="en-US" sz="2200" dirty="0"/>
              <a:t>Audit Committee</a:t>
            </a:r>
          </a:p>
          <a:p>
            <a:pPr lvl="1"/>
            <a:r>
              <a:rPr lang="en-US" sz="2200" dirty="0"/>
              <a:t>Nomination and Remuneration Committee and</a:t>
            </a:r>
          </a:p>
          <a:p>
            <a:pPr lvl="1"/>
            <a:r>
              <a:rPr lang="en-US" sz="2200" dirty="0"/>
              <a:t>such committees have to be constituted by certain class of companies. </a:t>
            </a:r>
          </a:p>
          <a:p>
            <a:r>
              <a:rPr lang="en-US" sz="2200" dirty="0"/>
              <a:t>Private limited companies are exempted from constituting such committees.</a:t>
            </a:r>
          </a:p>
        </p:txBody>
      </p:sp>
    </p:spTree>
    <p:extLst>
      <p:ext uri="{BB962C8B-B14F-4D97-AF65-F5344CB8AC3E}">
        <p14:creationId xmlns:p14="http://schemas.microsoft.com/office/powerpoint/2010/main" val="3688095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A832-8D3E-4E78-8F0F-51251325EDE5}"/>
              </a:ext>
            </a:extLst>
          </p:cNvPr>
          <p:cNvSpPr>
            <a:spLocks noGrp="1"/>
          </p:cNvSpPr>
          <p:nvPr>
            <p:ph type="title"/>
          </p:nvPr>
        </p:nvSpPr>
        <p:spPr/>
        <p:txBody>
          <a:bodyPr/>
          <a:lstStyle/>
          <a:p>
            <a:r>
              <a:rPr lang="en-US" dirty="0"/>
              <a:t>Section 180 Powers of </a:t>
            </a:r>
            <a:r>
              <a:rPr lang="en-US" dirty="0" err="1"/>
              <a:t>BoD</a:t>
            </a:r>
            <a:endParaRPr lang="en-US" dirty="0"/>
          </a:p>
        </p:txBody>
      </p:sp>
      <p:sp>
        <p:nvSpPr>
          <p:cNvPr id="3" name="Content Placeholder 2">
            <a:extLst>
              <a:ext uri="{FF2B5EF4-FFF2-40B4-BE49-F238E27FC236}">
                <a16:creationId xmlns:a16="http://schemas.microsoft.com/office/drawing/2014/main" id="{7368ED0C-24AF-4E26-B1A9-7693A51081EE}"/>
              </a:ext>
            </a:extLst>
          </p:cNvPr>
          <p:cNvSpPr>
            <a:spLocks noGrp="1"/>
          </p:cNvSpPr>
          <p:nvPr>
            <p:ph idx="1"/>
          </p:nvPr>
        </p:nvSpPr>
        <p:spPr>
          <a:xfrm>
            <a:off x="1154954" y="2603500"/>
            <a:ext cx="9831913" cy="3280832"/>
          </a:xfrm>
        </p:spPr>
        <p:txBody>
          <a:bodyPr>
            <a:noAutofit/>
          </a:bodyPr>
          <a:lstStyle/>
          <a:p>
            <a:r>
              <a:rPr lang="en-US" sz="2200" dirty="0"/>
              <a:t>To sell, lease or otherwise dispose of the whole or substantially the whole of the undertaking of Co., </a:t>
            </a:r>
          </a:p>
          <a:p>
            <a:r>
              <a:rPr lang="en-US" sz="2200" dirty="0"/>
              <a:t>To invest otherwise in trust securities the amount of compensation received by it as a result of any merger or amalgamation</a:t>
            </a:r>
          </a:p>
          <a:p>
            <a:r>
              <a:rPr lang="en-US" sz="2200" dirty="0"/>
              <a:t>Restrictions on borrowings, </a:t>
            </a:r>
          </a:p>
          <a:p>
            <a:r>
              <a:rPr lang="en-US" sz="2200" dirty="0"/>
              <a:t>to remit, or give time for the repayment of, any debt due from a director</a:t>
            </a:r>
          </a:p>
          <a:p>
            <a:r>
              <a:rPr lang="en-US" sz="2200" dirty="0"/>
              <a:t>All above not applicable to Pvt Ltd Companies.</a:t>
            </a:r>
          </a:p>
        </p:txBody>
      </p:sp>
    </p:spTree>
    <p:extLst>
      <p:ext uri="{BB962C8B-B14F-4D97-AF65-F5344CB8AC3E}">
        <p14:creationId xmlns:p14="http://schemas.microsoft.com/office/powerpoint/2010/main" val="2159531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95315-4CC6-4C1E-B688-57339521DFC4}"/>
              </a:ext>
            </a:extLst>
          </p:cNvPr>
          <p:cNvSpPr>
            <a:spLocks noGrp="1"/>
          </p:cNvSpPr>
          <p:nvPr>
            <p:ph type="title"/>
          </p:nvPr>
        </p:nvSpPr>
        <p:spPr/>
        <p:txBody>
          <a:bodyPr/>
          <a:lstStyle/>
          <a:p>
            <a:r>
              <a:rPr lang="en-US" dirty="0"/>
              <a:t>Section 185 Loan to Directors</a:t>
            </a:r>
          </a:p>
        </p:txBody>
      </p:sp>
      <p:sp>
        <p:nvSpPr>
          <p:cNvPr id="3" name="Content Placeholder 2">
            <a:extLst>
              <a:ext uri="{FF2B5EF4-FFF2-40B4-BE49-F238E27FC236}">
                <a16:creationId xmlns:a16="http://schemas.microsoft.com/office/drawing/2014/main" id="{D1437E9F-36CC-4780-B451-8C724AC0F867}"/>
              </a:ext>
            </a:extLst>
          </p:cNvPr>
          <p:cNvSpPr>
            <a:spLocks noGrp="1"/>
          </p:cNvSpPr>
          <p:nvPr>
            <p:ph idx="1"/>
          </p:nvPr>
        </p:nvSpPr>
        <p:spPr>
          <a:xfrm>
            <a:off x="1154954" y="2603500"/>
            <a:ext cx="9705303" cy="3280832"/>
          </a:xfrm>
        </p:spPr>
        <p:txBody>
          <a:bodyPr>
            <a:normAutofit fontScale="77500" lnSpcReduction="20000"/>
          </a:bodyPr>
          <a:lstStyle/>
          <a:p>
            <a:r>
              <a:rPr lang="en-US" sz="3300" dirty="0"/>
              <a:t>The provisions shall not apply to a private company: </a:t>
            </a:r>
          </a:p>
          <a:p>
            <a:pPr lvl="1"/>
            <a:r>
              <a:rPr lang="en-US" sz="2800" dirty="0"/>
              <a:t>In whose share capital no other body corporate has invested any money, </a:t>
            </a:r>
          </a:p>
          <a:p>
            <a:pPr lvl="1"/>
            <a:r>
              <a:rPr lang="en-US" sz="2800" dirty="0"/>
              <a:t>If the borrowings of such a company from banks or financial institutions or any body corporate is less than twice of its paid-up share capital or 50 crore rupees, whichever is lower; and </a:t>
            </a:r>
          </a:p>
          <a:p>
            <a:pPr lvl="1"/>
            <a:r>
              <a:rPr lang="en-US" sz="2800" dirty="0"/>
              <a:t>Such a company has no default in repayment of such borrowings subsisting at the time of making transactions under this section.</a:t>
            </a:r>
          </a:p>
          <a:p>
            <a:endParaRPr lang="en-US" dirty="0"/>
          </a:p>
        </p:txBody>
      </p:sp>
    </p:spTree>
    <p:extLst>
      <p:ext uri="{BB962C8B-B14F-4D97-AF65-F5344CB8AC3E}">
        <p14:creationId xmlns:p14="http://schemas.microsoft.com/office/powerpoint/2010/main" val="3545072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69CB-3B24-44A4-B7F1-B999F2A661D4}"/>
              </a:ext>
            </a:extLst>
          </p:cNvPr>
          <p:cNvSpPr>
            <a:spLocks noGrp="1"/>
          </p:cNvSpPr>
          <p:nvPr>
            <p:ph type="title"/>
          </p:nvPr>
        </p:nvSpPr>
        <p:spPr/>
        <p:txBody>
          <a:bodyPr/>
          <a:lstStyle/>
          <a:p>
            <a:r>
              <a:rPr lang="en-US" dirty="0"/>
              <a:t>Various Provisions</a:t>
            </a:r>
          </a:p>
        </p:txBody>
      </p:sp>
      <p:sp>
        <p:nvSpPr>
          <p:cNvPr id="3" name="Content Placeholder 2">
            <a:extLst>
              <a:ext uri="{FF2B5EF4-FFF2-40B4-BE49-F238E27FC236}">
                <a16:creationId xmlns:a16="http://schemas.microsoft.com/office/drawing/2014/main" id="{B6B3096D-96C2-4846-AA5B-B57992AC899E}"/>
              </a:ext>
            </a:extLst>
          </p:cNvPr>
          <p:cNvSpPr>
            <a:spLocks noGrp="1"/>
          </p:cNvSpPr>
          <p:nvPr>
            <p:ph idx="1"/>
          </p:nvPr>
        </p:nvSpPr>
        <p:spPr>
          <a:xfrm>
            <a:off x="1154954" y="2181467"/>
            <a:ext cx="9578695" cy="3530014"/>
          </a:xfrm>
        </p:spPr>
        <p:txBody>
          <a:bodyPr>
            <a:noAutofit/>
          </a:bodyPr>
          <a:lstStyle/>
          <a:p>
            <a:r>
              <a:rPr lang="en-US" sz="2200" dirty="0"/>
              <a:t>Section 196 Certain provisions for appointment of MD, WTD or Manager – Not applicable to Private Company.</a:t>
            </a:r>
          </a:p>
          <a:p>
            <a:r>
              <a:rPr lang="en-US" sz="2200" dirty="0"/>
              <a:t>Section 197 Managerial Remuneration without limit</a:t>
            </a:r>
          </a:p>
          <a:p>
            <a:r>
              <a:rPr lang="en-US" sz="2200" dirty="0"/>
              <a:t>Section 203 Appointment of KMP is not Applicable</a:t>
            </a:r>
          </a:p>
          <a:p>
            <a:r>
              <a:rPr lang="en-US" sz="2200" dirty="0"/>
              <a:t>Section 204 Secretarial Audit not Applicable unless the private limited company has outstanding loans and borrowings from banks or financial institutions of INR 100 Crores.</a:t>
            </a:r>
          </a:p>
          <a:p>
            <a:r>
              <a:rPr lang="en-US" sz="2200" dirty="0"/>
              <a:t>Rule 10(1) not required to give notice by way of advertisement in Vernacular and English newspaper provided that the notice has been served on all members of the private company not less than s even days prior to closure of the register of members or debenture holders or  other securityholders.</a:t>
            </a:r>
          </a:p>
        </p:txBody>
      </p:sp>
    </p:spTree>
    <p:extLst>
      <p:ext uri="{BB962C8B-B14F-4D97-AF65-F5344CB8AC3E}">
        <p14:creationId xmlns:p14="http://schemas.microsoft.com/office/powerpoint/2010/main" val="2276211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1496-0E4D-49B8-945E-4AD248F72E89}"/>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524C7172-4421-4BD4-A0F8-6321E6F5EABA}"/>
              </a:ext>
            </a:extLst>
          </p:cNvPr>
          <p:cNvSpPr>
            <a:spLocks noGrp="1"/>
          </p:cNvSpPr>
          <p:nvPr>
            <p:ph type="subTitle" idx="1"/>
          </p:nvPr>
        </p:nvSpPr>
        <p:spPr/>
        <p:txBody>
          <a:bodyPr>
            <a:normAutofit fontScale="77500" lnSpcReduction="20000"/>
          </a:bodyPr>
          <a:lstStyle/>
          <a:p>
            <a:r>
              <a:rPr lang="en-US" dirty="0"/>
              <a:t>CA Abhishek Dhamne</a:t>
            </a:r>
          </a:p>
          <a:p>
            <a:r>
              <a:rPr lang="en-US" dirty="0"/>
              <a:t>B. Com, FCA, DISA (ICAI)</a:t>
            </a:r>
          </a:p>
          <a:p>
            <a:r>
              <a:rPr lang="en-US" dirty="0"/>
              <a:t>abhishekdhamne@ssdca.in</a:t>
            </a:r>
          </a:p>
        </p:txBody>
      </p:sp>
    </p:spTree>
    <p:extLst>
      <p:ext uri="{BB962C8B-B14F-4D97-AF65-F5344CB8AC3E}">
        <p14:creationId xmlns:p14="http://schemas.microsoft.com/office/powerpoint/2010/main" val="34514740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2068</Words>
  <Application>Microsoft Office PowerPoint</Application>
  <PresentationFormat>Widescreen</PresentationFormat>
  <Paragraphs>178</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Century Gothic</vt:lpstr>
      <vt:lpstr>Wingdings 3</vt:lpstr>
      <vt:lpstr>Ion Boardroom</vt:lpstr>
      <vt:lpstr>Concessions to Private Companies</vt:lpstr>
      <vt:lpstr>Concessions to Private Companies</vt:lpstr>
      <vt:lpstr>Private Company</vt:lpstr>
      <vt:lpstr>Small Company</vt:lpstr>
      <vt:lpstr>One Person Company</vt:lpstr>
      <vt:lpstr>Sec 2(40) – Financial Statements </vt:lpstr>
      <vt:lpstr>Sec 2(76) Deemed not Related Parties</vt:lpstr>
      <vt:lpstr>Section 43 Kinds of Share Capital</vt:lpstr>
      <vt:lpstr>Sec 47 Voting Rights</vt:lpstr>
      <vt:lpstr>Section 62 Issue of Further Shares</vt:lpstr>
      <vt:lpstr>Section 67 Buy Back of Share</vt:lpstr>
      <vt:lpstr>Section 73(2) Deposits</vt:lpstr>
      <vt:lpstr>Section 92 Annual Return</vt:lpstr>
      <vt:lpstr>Section 101 to 107 and 109</vt:lpstr>
      <vt:lpstr>Section 117 Board Resolution</vt:lpstr>
      <vt:lpstr>Section 117 Board Resolution</vt:lpstr>
      <vt:lpstr>Section 141 No. of Companies to be Audited</vt:lpstr>
      <vt:lpstr>Section 143 IFC</vt:lpstr>
      <vt:lpstr>Section 149 Women/Independent Director</vt:lpstr>
      <vt:lpstr>Section 152 Retirement of Directors</vt:lpstr>
      <vt:lpstr>Section 160 Directorship</vt:lpstr>
      <vt:lpstr>Section 162 Appointment of Directors</vt:lpstr>
      <vt:lpstr>Section 173 Board Meeting</vt:lpstr>
      <vt:lpstr>Section 174 Quorum for BM</vt:lpstr>
      <vt:lpstr>Section 184 Disclosure of Interest</vt:lpstr>
      <vt:lpstr>Section 177 and 178 Various Committees </vt:lpstr>
      <vt:lpstr>Section 180 Powers of BoD</vt:lpstr>
      <vt:lpstr>Section 185 Loan to Directors</vt:lpstr>
      <vt:lpstr>Various Provisions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Concessions to Private Companies</dc:title>
  <dc:creator>Abhishek Dhamne</dc:creator>
  <cp:lastModifiedBy>Abhishek Dhamne</cp:lastModifiedBy>
  <cp:revision>11</cp:revision>
  <dcterms:created xsi:type="dcterms:W3CDTF">2020-08-14T12:48:27Z</dcterms:created>
  <dcterms:modified xsi:type="dcterms:W3CDTF">2020-08-14T14:06:40Z</dcterms:modified>
</cp:coreProperties>
</file>