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6" r:id="rId3"/>
    <p:sldId id="257" r:id="rId4"/>
    <p:sldId id="265" r:id="rId5"/>
    <p:sldId id="264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58" r:id="rId14"/>
    <p:sldId id="259" r:id="rId15"/>
    <p:sldId id="274" r:id="rId16"/>
    <p:sldId id="261" r:id="rId17"/>
    <p:sldId id="262" r:id="rId18"/>
    <p:sldId id="263" r:id="rId19"/>
    <p:sldId id="273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3085765"/>
            <a:ext cx="8240108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2495444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9BC706E-6D3C-4342-9F37-A3E81B7E455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D467D35-7525-4CF3-BCE1-CAAA27E7F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1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228003"/>
            <a:ext cx="7989752" cy="3630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706E-6D3C-4342-9F37-A3E81B7E455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67D35-7525-4CF3-BCE1-CAAA27E7F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878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9BC706E-6D3C-4342-9F37-A3E81B7E455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D467D35-7525-4CF3-BCE1-CAAA27E7F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76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706E-6D3C-4342-9F37-A3E81B7E455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67D35-7525-4CF3-BCE1-CAAA27E7F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80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706E-6D3C-4342-9F37-A3E81B7E455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67D35-7525-4CF3-BCE1-CAAA27E7F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125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706E-6D3C-4342-9F37-A3E81B7E455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67D35-7525-4CF3-BCE1-CAAA27E7F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567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706E-6D3C-4342-9F37-A3E81B7E455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67D35-7525-4CF3-BCE1-CAAA27E7F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38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9BC706E-6D3C-4342-9F37-A3E81B7E455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D467D35-7525-4CF3-BCE1-CAAA27E7F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22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706E-6D3C-4342-9F37-A3E81B7E455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67D35-7525-4CF3-BCE1-CAAA27E7F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72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706E-6D3C-4342-9F37-A3E81B7E455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67D35-7525-4CF3-BCE1-CAAA27E7F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990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9BC706E-6D3C-4342-9F37-A3E81B7E455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D467D35-7525-4CF3-BCE1-CAAA27E7F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8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19BC706E-6D3C-4342-9F37-A3E81B7E455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D467D35-7525-4CF3-BCE1-CAAA27E7F1C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8091" y="441325"/>
            <a:ext cx="2719909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976001" y="441325"/>
            <a:ext cx="27108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216601" y="441325"/>
            <a:ext cx="27108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95896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0F9CD-ADB4-4EBB-AF14-3EDDA9266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7124" y="1609578"/>
            <a:ext cx="7989752" cy="150484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Rotary Club of Chalisgaon</a:t>
            </a:r>
            <a:br>
              <a:rPr lang="en-US" dirty="0"/>
            </a:br>
            <a:br>
              <a:rPr lang="en-US" dirty="0"/>
            </a:br>
            <a:r>
              <a:rPr lang="hi-IN" dirty="0"/>
              <a:t>कर दात्याच्या दारी </a:t>
            </a:r>
            <a:br>
              <a:rPr lang="hi-IN" dirty="0"/>
            </a:br>
            <a:r>
              <a:rPr lang="hi-IN" dirty="0"/>
              <a:t>मार्च एन्डची तयारी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1E9BC6-368D-459D-9E3B-2C9350B35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2" y="4362558"/>
            <a:ext cx="7989752" cy="121319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2900" dirty="0"/>
              <a:t>CA ABHISHEK S. DHAMNE</a:t>
            </a:r>
          </a:p>
          <a:p>
            <a:pPr algn="ctr"/>
            <a:r>
              <a:rPr lang="en-US" sz="1800" dirty="0"/>
              <a:t>B. COM, FCA, DISA (ICAI), </a:t>
            </a:r>
          </a:p>
          <a:p>
            <a:pPr algn="ctr"/>
            <a:r>
              <a:rPr lang="en-US" sz="1800" dirty="0"/>
              <a:t>Registered Valuer-SFA</a:t>
            </a:r>
          </a:p>
        </p:txBody>
      </p:sp>
    </p:spTree>
    <p:extLst>
      <p:ext uri="{BB962C8B-B14F-4D97-AF65-F5344CB8AC3E}">
        <p14:creationId xmlns:p14="http://schemas.microsoft.com/office/powerpoint/2010/main" val="3820964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F108C-6C38-427A-AB64-335C3A4F4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AA606020-61F7-4236-866D-76C1ED30CE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53" y="1280160"/>
            <a:ext cx="8178015" cy="4600134"/>
          </a:xfrm>
        </p:spPr>
      </p:pic>
    </p:spTree>
    <p:extLst>
      <p:ext uri="{BB962C8B-B14F-4D97-AF65-F5344CB8AC3E}">
        <p14:creationId xmlns:p14="http://schemas.microsoft.com/office/powerpoint/2010/main" val="2537352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573BB-A480-49BC-81B9-9197CFF75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433FF-74F2-42FE-9BCC-AD095E255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Income Tax Act</a:t>
            </a:r>
          </a:p>
          <a:p>
            <a:r>
              <a:rPr lang="en-US" sz="2400" dirty="0"/>
              <a:t>Goods and Services Tax</a:t>
            </a:r>
          </a:p>
          <a:p>
            <a:r>
              <a:rPr lang="en-US" sz="2400" dirty="0"/>
              <a:t>Companies Act</a:t>
            </a:r>
          </a:p>
          <a:p>
            <a:r>
              <a:rPr lang="en-US" sz="2400" dirty="0"/>
              <a:t>Overall, at the Entity level</a:t>
            </a:r>
          </a:p>
          <a:p>
            <a:r>
              <a:rPr lang="en-US" sz="2400" dirty="0"/>
              <a:t>Miscellaneous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360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237B-9F80-4F8E-AFA2-154D69D7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Income 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5275-60A1-4FFD-83B4-8FA17831C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228003"/>
            <a:ext cx="8126710" cy="4172797"/>
          </a:xfrm>
        </p:spPr>
        <p:txBody>
          <a:bodyPr>
            <a:normAutofit fontScale="92500"/>
          </a:bodyPr>
          <a:lstStyle/>
          <a:p>
            <a:r>
              <a:rPr lang="en-US" sz="2600" dirty="0"/>
              <a:t>Not linking PAN with AADHAAR will lead to inoperative of PAN	 </a:t>
            </a:r>
          </a:p>
          <a:p>
            <a:r>
              <a:rPr lang="en-US" sz="2600" dirty="0"/>
              <a:t>Deadline for filing revised/Belated ITR with cost of Rs.10,000 </a:t>
            </a:r>
          </a:p>
          <a:p>
            <a:r>
              <a:rPr lang="en-US" sz="2600" dirty="0"/>
              <a:t>Last date of depositing the fourth instalment of advance tax (if liable to pay any) for FY 2020-21. </a:t>
            </a:r>
          </a:p>
          <a:p>
            <a:r>
              <a:rPr lang="en-US" sz="2600" dirty="0"/>
              <a:t>Due date of payment of final amount of advance tax for FY 2020-21 (100% of Tax Liability)</a:t>
            </a:r>
          </a:p>
          <a:p>
            <a:r>
              <a:rPr lang="en-US" sz="2600" dirty="0"/>
              <a:t>Filing quarterly statement of TDS/TCS deposited for Q1 and Q2 for FY 2020-21 (Extended Date)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49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237B-9F80-4F8E-AFA2-154D69D7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Income 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5275-60A1-4FFD-83B4-8FA17831C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124" y="2067951"/>
            <a:ext cx="7989752" cy="4431323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Claim Exemptions</a:t>
            </a:r>
          </a:p>
          <a:p>
            <a:pPr lvl="1"/>
            <a:r>
              <a:rPr lang="en-US" sz="2600" dirty="0"/>
              <a:t>Deductions for tax-saving investments under section 80C, 80CCC and 80CCD.</a:t>
            </a:r>
          </a:p>
          <a:p>
            <a:pPr lvl="1"/>
            <a:r>
              <a:rPr lang="en-US" sz="2600" dirty="0"/>
              <a:t>Deduction for payments such as medical insurance and expenses under section 80D, 80DD and 80DDB.</a:t>
            </a:r>
          </a:p>
          <a:p>
            <a:pPr lvl="1"/>
            <a:r>
              <a:rPr lang="en-US" sz="2600" dirty="0"/>
              <a:t>Interest on housing and other eligible loans under section 80E, 80EE, 80EEA and 80EEB.</a:t>
            </a:r>
          </a:p>
          <a:p>
            <a:pPr lvl="1"/>
            <a:r>
              <a:rPr lang="en-US" sz="2600" dirty="0"/>
              <a:t>Donations under section 80G, 80GG, 80GGA and 80GGC.</a:t>
            </a:r>
          </a:p>
          <a:p>
            <a:pPr lvl="1"/>
            <a:r>
              <a:rPr lang="en-US" sz="2600" dirty="0"/>
              <a:t>Investing the proceeds or the capital gains in another eligible asset. The exemptions allowed are under section 54, 54B, 54F, 54EC and other eligible exemptions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686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237B-9F80-4F8E-AFA2-154D69D7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Income 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5275-60A1-4FFD-83B4-8FA17831C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Assessment under section 143, 148 and 153</a:t>
            </a:r>
          </a:p>
          <a:p>
            <a:r>
              <a:rPr lang="en-US" sz="2400" dirty="0" err="1"/>
              <a:t>Vivad</a:t>
            </a:r>
            <a:r>
              <a:rPr lang="en-US" sz="2400" dirty="0"/>
              <a:t> se Vishwas Scheme – Settling tax disputes between individuals and the income tax department</a:t>
            </a:r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06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237B-9F80-4F8E-AFA2-154D69D7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Goods and Service 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5275-60A1-4FFD-83B4-8FA17831C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Taxpayers having an aggregate turnover of more than Rs. 2 Crores or opted to file Annual Return in GSTR9</a:t>
            </a:r>
          </a:p>
          <a:p>
            <a:r>
              <a:rPr lang="en-US" sz="2400" dirty="0"/>
              <a:t>Reconciliation Statement/ Audit Report for Taxpayers having a Turnover of more than Rs. 5 crores in GSTR9C</a:t>
            </a:r>
          </a:p>
          <a:p>
            <a:r>
              <a:rPr lang="en-US" sz="2400" dirty="0"/>
              <a:t>Refund of Tax to Certain Persons 18 Months after the end of quarter for which refund is to be claimed.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210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237B-9F80-4F8E-AFA2-154D69D7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Goods and Service 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5275-60A1-4FFD-83B4-8FA17831C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1" y="2194564"/>
            <a:ext cx="8365861" cy="4572000"/>
          </a:xfrm>
        </p:spPr>
        <p:txBody>
          <a:bodyPr>
            <a:normAutofit fontScale="70000" lnSpcReduction="20000"/>
          </a:bodyPr>
          <a:lstStyle/>
          <a:p>
            <a:r>
              <a:rPr lang="en-US" sz="3100" dirty="0"/>
              <a:t>Applying for Letter of Undertaking</a:t>
            </a:r>
          </a:p>
          <a:p>
            <a:r>
              <a:rPr lang="en-US" sz="3100" dirty="0"/>
              <a:t>Updating of GSTN in </a:t>
            </a:r>
            <a:r>
              <a:rPr lang="en-US" sz="3100" dirty="0" err="1"/>
              <a:t>Udyam</a:t>
            </a:r>
            <a:r>
              <a:rPr lang="en-US" sz="3100" dirty="0"/>
              <a:t> Registration</a:t>
            </a:r>
          </a:p>
          <a:p>
            <a:r>
              <a:rPr lang="en-US" sz="3100" dirty="0" err="1"/>
              <a:t>Opt</a:t>
            </a:r>
            <a:r>
              <a:rPr lang="en-US" sz="3100" dirty="0"/>
              <a:t> in GST Composition Scheme</a:t>
            </a:r>
          </a:p>
          <a:p>
            <a:r>
              <a:rPr lang="en-US" sz="3100" dirty="0"/>
              <a:t>E invoicing </a:t>
            </a:r>
          </a:p>
          <a:p>
            <a:pPr lvl="1"/>
            <a:r>
              <a:rPr lang="en-US" sz="3100" dirty="0"/>
              <a:t>Rs. 500 Crores – 1st October</a:t>
            </a:r>
          </a:p>
          <a:p>
            <a:pPr lvl="1"/>
            <a:r>
              <a:rPr lang="en-US" sz="3100" dirty="0"/>
              <a:t>Rs. 100 Crores – 1 January </a:t>
            </a:r>
          </a:p>
          <a:p>
            <a:pPr lvl="1"/>
            <a:r>
              <a:rPr lang="en-US" sz="3100" dirty="0"/>
              <a:t>Rs.  50 Crores – 1st April</a:t>
            </a:r>
          </a:p>
          <a:p>
            <a:r>
              <a:rPr lang="en-US" sz="3100" dirty="0"/>
              <a:t>HSN Codes </a:t>
            </a:r>
          </a:p>
          <a:p>
            <a:pPr lvl="1"/>
            <a:r>
              <a:rPr lang="en-US" sz="3100" dirty="0"/>
              <a:t>4 Digits – </a:t>
            </a:r>
            <a:r>
              <a:rPr lang="en-US" sz="3100" dirty="0" err="1"/>
              <a:t>upto</a:t>
            </a:r>
            <a:r>
              <a:rPr lang="en-US" sz="3100" dirty="0"/>
              <a:t> 5 Crores</a:t>
            </a:r>
          </a:p>
          <a:p>
            <a:pPr lvl="1"/>
            <a:r>
              <a:rPr lang="en-US" sz="3100" dirty="0"/>
              <a:t>6 Digits – 5 Crores and above </a:t>
            </a:r>
          </a:p>
          <a:p>
            <a:pPr lvl="1"/>
            <a:r>
              <a:rPr lang="en-US" sz="3100" dirty="0"/>
              <a:t>8 Digits – export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946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237B-9F80-4F8E-AFA2-154D69D7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Goods and Service 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5275-60A1-4FFD-83B4-8FA17831C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GSTR 3B Reconciliation with GSTR 1 @18%</a:t>
            </a:r>
          </a:p>
          <a:p>
            <a:r>
              <a:rPr lang="en-US" sz="2400" dirty="0"/>
              <a:t>GSTR 3B Reconciliation with ITC @24%</a:t>
            </a:r>
          </a:p>
          <a:p>
            <a:r>
              <a:rPr lang="en-US" sz="2400" dirty="0"/>
              <a:t>GST 2A ITC matching with Purchase Register </a:t>
            </a:r>
          </a:p>
          <a:p>
            <a:r>
              <a:rPr lang="en-US" sz="2400" dirty="0"/>
              <a:t>Checking for Reverse Charge Transactions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99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237B-9F80-4F8E-AFA2-154D69D7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Companies 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5275-60A1-4FFD-83B4-8FA17831C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New CARO, 2021</a:t>
            </a:r>
          </a:p>
          <a:p>
            <a:r>
              <a:rPr lang="en-US" sz="2400" dirty="0"/>
              <a:t>Understanding and Reviewing Internal Financial Control</a:t>
            </a:r>
          </a:p>
          <a:p>
            <a:r>
              <a:rPr lang="en-US" sz="2400" dirty="0"/>
              <a:t>Issue of Shares, Debentures during the year</a:t>
            </a:r>
          </a:p>
          <a:p>
            <a:pPr lvl="1"/>
            <a:r>
              <a:rPr lang="en-US" sz="2400" dirty="0"/>
              <a:t>Allotment</a:t>
            </a:r>
          </a:p>
          <a:p>
            <a:pPr lvl="1"/>
            <a:r>
              <a:rPr lang="en-US" sz="2400" dirty="0"/>
              <a:t>Receipt of Funds </a:t>
            </a:r>
          </a:p>
          <a:p>
            <a:pPr lvl="1"/>
            <a:r>
              <a:rPr lang="en-US" sz="2400" dirty="0"/>
              <a:t>Utilisation of funds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702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237B-9F80-4F8E-AFA2-154D69D7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Companies 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5275-60A1-4FFD-83B4-8FA17831C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600" dirty="0"/>
              <a:t>Residential Status of Directors </a:t>
            </a:r>
          </a:p>
          <a:p>
            <a:r>
              <a:rPr lang="en-US" sz="2600" dirty="0"/>
              <a:t>Explanation 1: Resident in India includes:</a:t>
            </a:r>
          </a:p>
          <a:p>
            <a:r>
              <a:rPr lang="en-US" sz="2600" dirty="0"/>
              <a:t>Qualification and Disqualifications of Directors</a:t>
            </a:r>
          </a:p>
          <a:p>
            <a:r>
              <a:rPr lang="en-US" sz="2600" dirty="0"/>
              <a:t>Necessary Compliance and Resolutions for Loan to Directors and Loan from Directors</a:t>
            </a:r>
          </a:p>
          <a:p>
            <a:r>
              <a:rPr lang="en-US" sz="2600" dirty="0"/>
              <a:t>Filing of Returns for MSME</a:t>
            </a:r>
          </a:p>
          <a:p>
            <a:pPr lvl="1"/>
            <a:r>
              <a:rPr lang="en-US" sz="2600" dirty="0"/>
              <a:t>Apr to Sep</a:t>
            </a:r>
          </a:p>
          <a:p>
            <a:pPr lvl="1"/>
            <a:r>
              <a:rPr lang="en-US" sz="2600" dirty="0"/>
              <a:t>Oct to Mar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700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DDD83-50B5-4A17-8752-DDB312943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Companies 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1C452-E09C-481C-9998-E4E141716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Corporate Social Responsibility Expenses </a:t>
            </a:r>
          </a:p>
          <a:p>
            <a:r>
              <a:rPr lang="en-US" sz="2400" dirty="0"/>
              <a:t>Formation of Various Committees </a:t>
            </a:r>
          </a:p>
          <a:p>
            <a:pPr lvl="1"/>
            <a:r>
              <a:rPr lang="en-US" sz="2400" dirty="0"/>
              <a:t>Audit, Nomination, Remuneration, Stakeholders Relationship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096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237B-9F80-4F8E-AFA2-154D69D7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Overall, at the Entity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5275-60A1-4FFD-83B4-8FA17831C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Check the Turnover Limits and Applicable provisions</a:t>
            </a:r>
          </a:p>
          <a:p>
            <a:r>
              <a:rPr lang="en-US" sz="2400" dirty="0"/>
              <a:t>Small and Medium Companies</a:t>
            </a:r>
          </a:p>
          <a:p>
            <a:r>
              <a:rPr lang="en-US" sz="2400" dirty="0"/>
              <a:t>Company Audit Report Order </a:t>
            </a:r>
          </a:p>
          <a:p>
            <a:r>
              <a:rPr lang="en-US" sz="2400" dirty="0"/>
              <a:t>Internal Audit</a:t>
            </a:r>
          </a:p>
          <a:p>
            <a:r>
              <a:rPr lang="en-US" sz="2400" dirty="0"/>
              <a:t>Cost Audit and Secretarial Audit</a:t>
            </a:r>
          </a:p>
        </p:txBody>
      </p:sp>
    </p:spTree>
    <p:extLst>
      <p:ext uri="{BB962C8B-B14F-4D97-AF65-F5344CB8AC3E}">
        <p14:creationId xmlns:p14="http://schemas.microsoft.com/office/powerpoint/2010/main" val="1395945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237B-9F80-4F8E-AFA2-154D69D7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Overall, at the Entity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5275-60A1-4FFD-83B4-8FA17831C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Inventory Valuation and Verification Stock lying with Third Parties</a:t>
            </a:r>
          </a:p>
          <a:p>
            <a:r>
              <a:rPr lang="en-US" sz="2400" dirty="0"/>
              <a:t>Identifying Prior Period and Prepaid Portion</a:t>
            </a:r>
          </a:p>
          <a:p>
            <a:r>
              <a:rPr lang="en-US" sz="2400" dirty="0"/>
              <a:t>Provisioning for the expenses</a:t>
            </a:r>
          </a:p>
          <a:p>
            <a:r>
              <a:rPr lang="en-US" sz="2400" dirty="0"/>
              <a:t>Applying Cut off Procedures 	</a:t>
            </a:r>
          </a:p>
          <a:p>
            <a:r>
              <a:rPr lang="en-US" sz="2400" dirty="0"/>
              <a:t>Reviewing Open Purchase order and Identifying capital commitment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493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237B-9F80-4F8E-AFA2-154D69D7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Overall, at the Entity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5275-60A1-4FFD-83B4-8FA17831C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Fixed Verification, Assets Put to use and updated fixed asset register</a:t>
            </a:r>
          </a:p>
          <a:p>
            <a:r>
              <a:rPr lang="en-US" sz="2400" dirty="0"/>
              <a:t>Verification of Cash and Depositing excess cash than limit with the Bank</a:t>
            </a:r>
          </a:p>
          <a:p>
            <a:r>
              <a:rPr lang="en-US" sz="2400" dirty="0"/>
              <a:t>Investments and its Classification and Valuation</a:t>
            </a:r>
          </a:p>
          <a:p>
            <a:r>
              <a:rPr lang="en-US" sz="2400" dirty="0"/>
              <a:t>Revenue Recognition, Calculation of revenue as per percentage completion method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273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237B-9F80-4F8E-AFA2-154D69D7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Overall, at the Entity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5275-60A1-4FFD-83B4-8FA17831C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Accounting for the Subsidy or the Grant received during the year</a:t>
            </a:r>
          </a:p>
          <a:p>
            <a:r>
              <a:rPr lang="en-US" sz="2400" dirty="0"/>
              <a:t>Calculation and reinstatement of Forex Assets and recording gain/loss of account forex</a:t>
            </a:r>
          </a:p>
          <a:p>
            <a:r>
              <a:rPr lang="en-US" sz="2400" dirty="0"/>
              <a:t>Calculation of Borrowing Cost and its </a:t>
            </a:r>
            <a:r>
              <a:rPr lang="en-US" sz="2400" dirty="0" err="1"/>
              <a:t>Capitalisation</a:t>
            </a:r>
            <a:r>
              <a:rPr lang="en-US" sz="24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290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237B-9F80-4F8E-AFA2-154D69D7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Overall, at the Entity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5275-60A1-4FFD-83B4-8FA17831C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Identifying MSME Vendors, Payment due more than 45 days</a:t>
            </a:r>
          </a:p>
          <a:p>
            <a:r>
              <a:rPr lang="en-US" sz="2400" dirty="0"/>
              <a:t>Identifying Related Parties and transactions during the year </a:t>
            </a:r>
          </a:p>
          <a:p>
            <a:r>
              <a:rPr lang="en-US" sz="2400" dirty="0"/>
              <a:t>Checking for any Legal Disputes and unidentified Demands</a:t>
            </a:r>
          </a:p>
          <a:p>
            <a:r>
              <a:rPr lang="en-US" sz="2400" dirty="0"/>
              <a:t>Obtain Claim reimbursements form salaried employee, information for form 16 and TDS </a:t>
            </a:r>
          </a:p>
          <a:p>
            <a:r>
              <a:rPr lang="en-US" sz="2400" dirty="0"/>
              <a:t>Review Working for TDS and TCS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939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237B-9F80-4F8E-AFA2-154D69D7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Overall, at the Entity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5275-60A1-4FFD-83B4-8FA17831C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Cash payment more than Rs. 10,000 </a:t>
            </a:r>
          </a:p>
          <a:p>
            <a:r>
              <a:rPr lang="en-US" sz="2400" dirty="0"/>
              <a:t>Compliance of Section 269ST</a:t>
            </a:r>
          </a:p>
          <a:p>
            <a:r>
              <a:rPr lang="en-US" sz="2400" dirty="0"/>
              <a:t>Principal and Interest repayment and Default with Banks, Stock Statements and Renewal </a:t>
            </a:r>
          </a:p>
          <a:p>
            <a:r>
              <a:rPr lang="en-US" sz="2400" dirty="0"/>
              <a:t>Obtaining No Dues Certificates as Statements from the Banks for which loan are repaid and foreclosed</a:t>
            </a:r>
          </a:p>
          <a:p>
            <a:r>
              <a:rPr lang="en-US" sz="2400" dirty="0"/>
              <a:t>Debtors and Creditors Scrutiny along with Balance Confirmation up-to Mar 15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634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DDD83-50B5-4A17-8752-DDB312943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Miscellaneous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1C452-E09C-481C-9998-E4E141716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RERA</a:t>
            </a:r>
          </a:p>
          <a:p>
            <a:r>
              <a:rPr lang="en-US" sz="2400" dirty="0"/>
              <a:t>SEBI</a:t>
            </a:r>
          </a:p>
          <a:p>
            <a:r>
              <a:rPr lang="en-US" sz="2400" dirty="0"/>
              <a:t>Reserve Bank of India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204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6D08039-6C4E-4870-9E3D-6218263DE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900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B31D2E-CBC8-4C4A-917F-DCB48EAEB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CF4F09-0D96-42BE-AE16-84AB4E0B5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81372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AF87EE-372A-438E-B086-63D494ECA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223252-3E40-4AD7-91C2-2208720D4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FCAD7B7-D274-4450-8591-C6070F9FD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89654" y="734134"/>
            <a:ext cx="5623962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61523D-C7BF-4C47-8520-16B010B99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4432" y="1419225"/>
            <a:ext cx="509895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Thank you!!!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E5508-FA87-4315-99D7-2E6AF4DCE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4432" y="3505095"/>
            <a:ext cx="5098956" cy="1733655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600" dirty="0">
              <a:solidFill>
                <a:schemeClr val="bg2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7216857-EAA2-47C5-AFF5-49EFFF278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4900" y="453643"/>
            <a:ext cx="8474200" cy="98554"/>
            <a:chOff x="446534" y="453643"/>
            <a:chExt cx="11298933" cy="9855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FBB36DE-F0FD-49EB-A615-6334E8067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D206D3A-E64D-4F2F-B218-8A73A6A8B2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2FCD9ED-3611-4312-996D-9324EB980F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7A0AA219-EB2A-4F6D-BCB2-F65D9CE004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2" r="21197" b="-2"/>
          <a:stretch/>
        </p:blipFill>
        <p:spPr>
          <a:xfrm>
            <a:off x="358629" y="723899"/>
            <a:ext cx="2753760" cy="567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25488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199</TotalTime>
  <Words>765</Words>
  <Application>Microsoft Office PowerPoint</Application>
  <PresentationFormat>On-screen Show (4:3)</PresentationFormat>
  <Paragraphs>105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Gill Sans MT</vt:lpstr>
      <vt:lpstr>Wingdings 2</vt:lpstr>
      <vt:lpstr>Dividend</vt:lpstr>
      <vt:lpstr>Rotary Club of Chalisgaon  कर दात्याच्या दारी  मार्च एन्डची तयारी</vt:lpstr>
      <vt:lpstr>PowerPoint Presentation</vt:lpstr>
      <vt:lpstr>INDEX</vt:lpstr>
      <vt:lpstr>Income Tax</vt:lpstr>
      <vt:lpstr>Income Tax</vt:lpstr>
      <vt:lpstr>Income Tax</vt:lpstr>
      <vt:lpstr>Goods and Service Tax</vt:lpstr>
      <vt:lpstr>Goods and Service Tax</vt:lpstr>
      <vt:lpstr>Goods and Service Tax</vt:lpstr>
      <vt:lpstr>Companies Act</vt:lpstr>
      <vt:lpstr>Companies Act</vt:lpstr>
      <vt:lpstr>Companies Act</vt:lpstr>
      <vt:lpstr>Overall, at the Entity level</vt:lpstr>
      <vt:lpstr>Overall, at the Entity level</vt:lpstr>
      <vt:lpstr>Overall, at the Entity level</vt:lpstr>
      <vt:lpstr>Overall, at the Entity level</vt:lpstr>
      <vt:lpstr>Overall, at the Entity level</vt:lpstr>
      <vt:lpstr>Overall, at the Entity level</vt:lpstr>
      <vt:lpstr>Miscellaneous </vt:lpstr>
      <vt:lpstr>Thank you!!!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THINGS TO DO BEFORE FINACIAL YEAR END</dc:title>
  <dc:creator>Abhishek Dhamne</dc:creator>
  <cp:lastModifiedBy>Abhishek Dhamne</cp:lastModifiedBy>
  <cp:revision>29</cp:revision>
  <dcterms:created xsi:type="dcterms:W3CDTF">2021-03-15T02:37:07Z</dcterms:created>
  <dcterms:modified xsi:type="dcterms:W3CDTF">2021-03-18T16:22:45Z</dcterms:modified>
</cp:coreProperties>
</file>